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2"/>
  </p:sldMasterIdLst>
  <p:notesMasterIdLst>
    <p:notesMasterId r:id="rId4"/>
  </p:notesMasterIdLst>
  <p:handoutMasterIdLst>
    <p:handoutMasterId r:id="rId5"/>
  </p:handoutMasterIdLst>
  <p:sldIdLst>
    <p:sldId id="256" r:id="rId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79DCFF"/>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055" autoAdjust="0"/>
    <p:restoredTop sz="96309" autoAdjust="0"/>
  </p:normalViewPr>
  <p:slideViewPr>
    <p:cSldViewPr snapToGrid="0">
      <p:cViewPr>
        <p:scale>
          <a:sx n="86" d="100"/>
          <a:sy n="86" d="100"/>
        </p:scale>
        <p:origin x="368" y="-9896"/>
      </p:cViewPr>
      <p:guideLst>
        <p:guide orient="horz" pos="10368"/>
        <p:guide pos="13824"/>
      </p:guideLst>
    </p:cSldViewPr>
  </p:slideViewPr>
  <p:notesTextViewPr>
    <p:cViewPr>
      <p:scale>
        <a:sx n="1" d="1"/>
        <a:sy n="1" d="1"/>
      </p:scale>
      <p:origin x="0" y="0"/>
    </p:cViewPr>
  </p:notesTextViewPr>
  <p:notesViewPr>
    <p:cSldViewPr snapToGrid="0" showGuides="1">
      <p:cViewPr varScale="1">
        <p:scale>
          <a:sx n="65" d="100"/>
          <a:sy n="65" d="100"/>
        </p:scale>
        <p:origin x="2796" y="60"/>
      </p:cViewPr>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1.xml"/><Relationship Id="rId4" Type="http://schemas.openxmlformats.org/officeDocument/2006/relationships/notesMaster" Target="notesMasters/notesMaster1.xml"/><Relationship Id="rId5" Type="http://schemas.openxmlformats.org/officeDocument/2006/relationships/handoutMaster" Target="handoutMasters/handout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customXml" Target="../customXml/item1.xml"/><Relationship Id="rId2"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10/8/19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2.png>
</file>

<file path=ppt/media/image3.tiff>
</file>

<file path=ppt/media/image4.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10/8/19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s-IS" dirty="0"/>
          </a:p>
        </p:txBody>
      </p:sp>
      <p:sp>
        <p:nvSpPr>
          <p:cNvPr id="4" name="Slide Number Placeholder 3"/>
          <p:cNvSpPr>
            <a:spLocks noGrp="1"/>
          </p:cNvSpPr>
          <p:nvPr>
            <p:ph type="sldNum" sz="quarter" idx="10"/>
          </p:nvPr>
        </p:nvSpPr>
        <p:spPr/>
        <p:txBody>
          <a:bodyPr/>
          <a:lstStyle/>
          <a:p>
            <a:fld id="{37C7F044-5458-4B2E-BFA0-52AAA1C529D4}" type="slidenum">
              <a:rPr lang="en-US" smtClean="0"/>
              <a:t>1</a:t>
            </a:fld>
            <a:endParaRPr lang="en-US"/>
          </a:p>
        </p:txBody>
      </p:sp>
    </p:spTree>
    <p:extLst>
      <p:ext uri="{BB962C8B-B14F-4D97-AF65-F5344CB8AC3E}">
        <p14:creationId xmlns:p14="http://schemas.microsoft.com/office/powerpoint/2010/main" val="1444636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p:spTree>
      <p:nvGrpSpPr>
        <p:cNvPr id="1" name=""/>
        <p:cNvGrpSpPr/>
        <p:nvPr/>
      </p:nvGrpSpPr>
      <p:grpSpPr>
        <a:xfrm>
          <a:off x="0" y="0"/>
          <a:ext cx="0" cy="0"/>
          <a:chOff x="0" y="0"/>
          <a:chExt cx="0" cy="0"/>
        </a:xfrm>
      </p:grpSpPr>
      <p:sp>
        <p:nvSpPr>
          <p:cNvPr id="2" name="Title 1"/>
          <p:cNvSpPr>
            <a:spLocks noGrp="1"/>
          </p:cNvSpPr>
          <p:nvPr>
            <p:ph type="title"/>
          </p:nvPr>
        </p:nvSpPr>
        <p:spPr>
          <a:xfrm>
            <a:off x="6400800" y="990602"/>
            <a:ext cx="31089600" cy="2514540"/>
          </a:xfrm>
        </p:spPr>
        <p:txBody>
          <a:bodyPr/>
          <a:lstStyle/>
          <a:p>
            <a:r>
              <a:rPr lang="en-US"/>
              <a:t>Click to edit Master title style</a:t>
            </a:r>
          </a:p>
        </p:txBody>
      </p:sp>
      <p:sp>
        <p:nvSpPr>
          <p:cNvPr id="31" name="Text Placeholder 6"/>
          <p:cNvSpPr>
            <a:spLocks noGrp="1"/>
          </p:cNvSpPr>
          <p:nvPr>
            <p:ph type="body" sz="quarter" idx="36"/>
          </p:nvPr>
        </p:nvSpPr>
        <p:spPr bwMode="auto">
          <a:xfrm>
            <a:off x="6400800" y="3588603"/>
            <a:ext cx="31089600" cy="830997"/>
          </a:xfrm>
        </p:spPr>
        <p:txBody>
          <a:bodyPr>
            <a:noAutofit/>
          </a:bodyPr>
          <a:lstStyle>
            <a:lvl1pPr marL="0" indent="0">
              <a:spcBef>
                <a:spcPts val="0"/>
              </a:spcBef>
              <a:buNone/>
              <a:defRPr sz="1350">
                <a:solidFill>
                  <a:schemeClr val="bg1"/>
                </a:solidFill>
              </a:defRPr>
            </a:lvl1pPr>
            <a:lvl2pPr marL="0" indent="0">
              <a:spcBef>
                <a:spcPts val="0"/>
              </a:spcBef>
              <a:buNone/>
              <a:defRPr sz="1350">
                <a:solidFill>
                  <a:schemeClr val="bg1"/>
                </a:solidFill>
              </a:defRPr>
            </a:lvl2pPr>
            <a:lvl3pPr marL="0" indent="0">
              <a:spcBef>
                <a:spcPts val="0"/>
              </a:spcBef>
              <a:buNone/>
              <a:defRPr sz="1350">
                <a:solidFill>
                  <a:schemeClr val="bg1"/>
                </a:solidFill>
              </a:defRPr>
            </a:lvl3pPr>
            <a:lvl4pPr marL="0" indent="0">
              <a:spcBef>
                <a:spcPts val="0"/>
              </a:spcBef>
              <a:buNone/>
              <a:defRPr sz="1350">
                <a:solidFill>
                  <a:schemeClr val="bg1"/>
                </a:solidFill>
              </a:defRPr>
            </a:lvl4pPr>
            <a:lvl5pPr marL="0" indent="0">
              <a:spcBef>
                <a:spcPts val="0"/>
              </a:spcBef>
              <a:buNone/>
              <a:defRPr sz="1350">
                <a:solidFill>
                  <a:schemeClr val="bg1"/>
                </a:solidFill>
              </a:defRPr>
            </a:lvl5pPr>
            <a:lvl6pPr marL="0" indent="0">
              <a:spcBef>
                <a:spcPts val="0"/>
              </a:spcBef>
              <a:buNone/>
              <a:defRPr sz="1350">
                <a:solidFill>
                  <a:schemeClr val="bg1"/>
                </a:solidFill>
              </a:defRPr>
            </a:lvl6pPr>
            <a:lvl7pPr marL="0" indent="0">
              <a:spcBef>
                <a:spcPts val="0"/>
              </a:spcBef>
              <a:buNone/>
              <a:defRPr sz="1350">
                <a:solidFill>
                  <a:schemeClr val="bg1"/>
                </a:solidFill>
              </a:defRPr>
            </a:lvl7pPr>
            <a:lvl8pPr marL="0" indent="0">
              <a:spcBef>
                <a:spcPts val="0"/>
              </a:spcBef>
              <a:buNone/>
              <a:defRPr sz="1350">
                <a:solidFill>
                  <a:schemeClr val="bg1"/>
                </a:solidFill>
              </a:defRPr>
            </a:lvl8pPr>
            <a:lvl9pPr marL="0" indent="0">
              <a:spcBef>
                <a:spcPts val="0"/>
              </a:spcBef>
              <a:buNone/>
              <a:defRPr sz="1350">
                <a:solidFill>
                  <a:schemeClr val="bg1"/>
                </a:solidFill>
              </a:defRPr>
            </a:lvl9pPr>
          </a:lstStyle>
          <a:p>
            <a:pPr lvl="0"/>
            <a:r>
              <a:rPr lang="en-US"/>
              <a:t>Click to edit Master text styles</a:t>
            </a:r>
          </a:p>
        </p:txBody>
      </p:sp>
      <p:sp>
        <p:nvSpPr>
          <p:cNvPr id="3" name="Date Placeholder 2"/>
          <p:cNvSpPr>
            <a:spLocks noGrp="1"/>
          </p:cNvSpPr>
          <p:nvPr>
            <p:ph type="dt" sz="half" idx="10"/>
          </p:nvPr>
        </p:nvSpPr>
        <p:spPr/>
        <p:txBody>
          <a:bodyPr/>
          <a:lstStyle/>
          <a:p>
            <a:fld id="{ECAA57DF-1C19-4726-AB84-014692BAD8F5}" type="datetimeFigureOut">
              <a:rPr lang="en-US" smtClean="0"/>
              <a:t>10/8/19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B4C631-C489-4C11-812F-2172FBEAE82B}" type="slidenum">
              <a:rPr lang="en-US" smtClean="0"/>
              <a:t>‹#›</a:t>
            </a:fld>
            <a:endParaRPr lang="en-US"/>
          </a:p>
        </p:txBody>
      </p:sp>
      <p:sp>
        <p:nvSpPr>
          <p:cNvPr id="7" name="Text Placeholder 6"/>
          <p:cNvSpPr>
            <a:spLocks noGrp="1"/>
          </p:cNvSpPr>
          <p:nvPr>
            <p:ph type="body" sz="quarter" idx="13" hasCustomPrompt="1"/>
          </p:nvPr>
        </p:nvSpPr>
        <p:spPr>
          <a:xfrm>
            <a:off x="1143000" y="5852162"/>
            <a:ext cx="12801600" cy="1219200"/>
          </a:xfrm>
          <a:prstGeom prst="round1Rect">
            <a:avLst/>
          </a:prstGeom>
          <a:solidFill>
            <a:schemeClr val="accent2"/>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19" name="Content Placeholder 17"/>
          <p:cNvSpPr>
            <a:spLocks noGrp="1"/>
          </p:cNvSpPr>
          <p:nvPr>
            <p:ph sz="quarter" idx="24" hasCustomPrompt="1"/>
          </p:nvPr>
        </p:nvSpPr>
        <p:spPr>
          <a:xfrm>
            <a:off x="1143000" y="7071360"/>
            <a:ext cx="12801600" cy="6858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1" name="Text Placeholder 6"/>
          <p:cNvSpPr>
            <a:spLocks noGrp="1"/>
          </p:cNvSpPr>
          <p:nvPr>
            <p:ph type="body" sz="quarter" idx="17" hasCustomPrompt="1"/>
          </p:nvPr>
        </p:nvSpPr>
        <p:spPr>
          <a:xfrm>
            <a:off x="1143000" y="15032738"/>
            <a:ext cx="12801600" cy="1219200"/>
          </a:xfrm>
          <a:prstGeom prst="round1Rect">
            <a:avLst/>
          </a:prstGeom>
          <a:solidFill>
            <a:schemeClr val="accent3"/>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0" name="Content Placeholder 17"/>
          <p:cNvSpPr>
            <a:spLocks noGrp="1"/>
          </p:cNvSpPr>
          <p:nvPr>
            <p:ph sz="quarter" idx="25" hasCustomPrompt="1"/>
          </p:nvPr>
        </p:nvSpPr>
        <p:spPr>
          <a:xfrm>
            <a:off x="1143000" y="16251938"/>
            <a:ext cx="12801600" cy="9088165"/>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3" name="Text Placeholder 6"/>
          <p:cNvSpPr>
            <a:spLocks noGrp="1"/>
          </p:cNvSpPr>
          <p:nvPr>
            <p:ph type="body" sz="quarter" idx="19" hasCustomPrompt="1"/>
          </p:nvPr>
        </p:nvSpPr>
        <p:spPr>
          <a:xfrm>
            <a:off x="1143000" y="25831802"/>
            <a:ext cx="12801600" cy="1219200"/>
          </a:xfrm>
          <a:prstGeom prst="round1Rect">
            <a:avLst/>
          </a:prstGeom>
          <a:solidFill>
            <a:schemeClr val="accent4"/>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1" name="Content Placeholder 17"/>
          <p:cNvSpPr>
            <a:spLocks noGrp="1"/>
          </p:cNvSpPr>
          <p:nvPr>
            <p:ph sz="quarter" idx="26" hasCustomPrompt="1"/>
          </p:nvPr>
        </p:nvSpPr>
        <p:spPr>
          <a:xfrm>
            <a:off x="11430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5" name="Text Placeholder 6"/>
          <p:cNvSpPr>
            <a:spLocks noGrp="1"/>
          </p:cNvSpPr>
          <p:nvPr>
            <p:ph type="body" sz="quarter" idx="21" hasCustomPrompt="1"/>
          </p:nvPr>
        </p:nvSpPr>
        <p:spPr>
          <a:xfrm>
            <a:off x="15544800" y="5852162"/>
            <a:ext cx="12801600" cy="1219200"/>
          </a:xfrm>
          <a:prstGeom prst="round1Rect">
            <a:avLst/>
          </a:prstGeom>
          <a:solidFill>
            <a:schemeClr val="accent5"/>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2" name="Content Placeholder 17"/>
          <p:cNvSpPr>
            <a:spLocks noGrp="1"/>
          </p:cNvSpPr>
          <p:nvPr>
            <p:ph sz="quarter" idx="27" hasCustomPrompt="1"/>
          </p:nvPr>
        </p:nvSpPr>
        <p:spPr>
          <a:xfrm>
            <a:off x="15544800" y="7071360"/>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8" name="Content Placeholder 17"/>
          <p:cNvSpPr>
            <a:spLocks noGrp="1"/>
          </p:cNvSpPr>
          <p:nvPr>
            <p:ph sz="quarter" idx="23" hasCustomPrompt="1"/>
          </p:nvPr>
        </p:nvSpPr>
        <p:spPr>
          <a:xfrm>
            <a:off x="15544800" y="11948160"/>
            <a:ext cx="12801600" cy="6172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3" name="Content Placeholder 17"/>
          <p:cNvSpPr>
            <a:spLocks noGrp="1"/>
          </p:cNvSpPr>
          <p:nvPr>
            <p:ph sz="quarter" idx="28" hasCustomPrompt="1"/>
          </p:nvPr>
        </p:nvSpPr>
        <p:spPr>
          <a:xfrm>
            <a:off x="15544800" y="23469602"/>
            <a:ext cx="12801600" cy="1752600"/>
          </a:xfrm>
        </p:spPr>
        <p:txBody>
          <a:bodyPr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p:txBody>
      </p:sp>
      <p:sp>
        <p:nvSpPr>
          <p:cNvPr id="24" name="Text Placeholder 6"/>
          <p:cNvSpPr>
            <a:spLocks noGrp="1"/>
          </p:cNvSpPr>
          <p:nvPr>
            <p:ph type="body" sz="quarter" idx="29" hasCustomPrompt="1"/>
          </p:nvPr>
        </p:nvSpPr>
        <p:spPr>
          <a:xfrm>
            <a:off x="15544800" y="2583180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5" name="Content Placeholder 17"/>
          <p:cNvSpPr>
            <a:spLocks noGrp="1"/>
          </p:cNvSpPr>
          <p:nvPr>
            <p:ph sz="quarter" idx="30" hasCustomPrompt="1"/>
          </p:nvPr>
        </p:nvSpPr>
        <p:spPr>
          <a:xfrm>
            <a:off x="155448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6" name="Text Placeholder 6"/>
          <p:cNvSpPr>
            <a:spLocks noGrp="1"/>
          </p:cNvSpPr>
          <p:nvPr>
            <p:ph type="body" sz="quarter" idx="31" hasCustomPrompt="1"/>
          </p:nvPr>
        </p:nvSpPr>
        <p:spPr>
          <a:xfrm>
            <a:off x="29900880" y="585216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7" name="Content Placeholder 17"/>
          <p:cNvSpPr>
            <a:spLocks noGrp="1"/>
          </p:cNvSpPr>
          <p:nvPr>
            <p:ph sz="quarter" idx="32" hasCustomPrompt="1"/>
          </p:nvPr>
        </p:nvSpPr>
        <p:spPr>
          <a:xfrm>
            <a:off x="29900880" y="7071360"/>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8" name="Content Placeholder 17"/>
          <p:cNvSpPr>
            <a:spLocks noGrp="1"/>
          </p:cNvSpPr>
          <p:nvPr>
            <p:ph sz="quarter" idx="33" hasCustomPrompt="1"/>
          </p:nvPr>
        </p:nvSpPr>
        <p:spPr>
          <a:xfrm>
            <a:off x="29900880" y="15837408"/>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9" name="Text Placeholder 6"/>
          <p:cNvSpPr>
            <a:spLocks noGrp="1"/>
          </p:cNvSpPr>
          <p:nvPr>
            <p:ph type="body" sz="quarter" idx="34" hasCustomPrompt="1"/>
          </p:nvPr>
        </p:nvSpPr>
        <p:spPr>
          <a:xfrm>
            <a:off x="29900880" y="25831802"/>
            <a:ext cx="12801600" cy="1219200"/>
          </a:xfrm>
          <a:prstGeom prst="round1Rect">
            <a:avLst/>
          </a:prstGeom>
          <a:solidFill>
            <a:schemeClr val="accent1"/>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30" name="Content Placeholder 17"/>
          <p:cNvSpPr>
            <a:spLocks noGrp="1"/>
          </p:cNvSpPr>
          <p:nvPr>
            <p:ph sz="quarter" idx="35" hasCustomPrompt="1"/>
          </p:nvPr>
        </p:nvSpPr>
        <p:spPr>
          <a:xfrm>
            <a:off x="2990088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32" name="Instructions"/>
          <p:cNvSpPr/>
          <p:nvPr userDrawn="1"/>
        </p:nvSpPr>
        <p:spPr>
          <a:xfrm>
            <a:off x="43891200" y="2552699"/>
            <a:ext cx="1244727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54305" rIns="154305" rtlCol="0" anchor="t"/>
          <a:lstStyle/>
          <a:p>
            <a:pPr lvl="0">
              <a:spcBef>
                <a:spcPts val="675"/>
              </a:spcBef>
            </a:pPr>
            <a:r>
              <a:rPr sz="5400" dirty="0">
                <a:solidFill>
                  <a:prstClr val="white">
                    <a:lumMod val="50000"/>
                  </a:prstClr>
                </a:solidFill>
                <a:latin typeface="Calibri Light" panose="020F0302020204030204" pitchFamily="34" charset="0"/>
                <a:cs typeface="Calibri" panose="020F0502020204030204" pitchFamily="34" charset="0"/>
              </a:rPr>
              <a:t>Printing:</a:t>
            </a:r>
          </a:p>
          <a:p>
            <a:pPr lvl="0">
              <a:spcBef>
                <a:spcPts val="675"/>
              </a:spcBef>
            </a:pPr>
            <a:r>
              <a:rPr lang="en-US" sz="3713" dirty="0">
                <a:solidFill>
                  <a:prstClr val="white">
                    <a:lumMod val="50000"/>
                  </a:prstClr>
                </a:solidFill>
                <a:latin typeface="Calibri Light" panose="020F0302020204030204" pitchFamily="34" charset="0"/>
                <a:cs typeface="Calibri" panose="020F0502020204030204" pitchFamily="34" charset="0"/>
              </a:rPr>
              <a:t>This poster is 48” wide by 36” high. It’s designed to be printed on a large-format printer.</a:t>
            </a:r>
          </a:p>
          <a:p>
            <a:pPr lvl="0">
              <a:spcBef>
                <a:spcPts val="169"/>
              </a:spcBef>
            </a:pPr>
            <a:endParaRPr sz="3375" dirty="0">
              <a:solidFill>
                <a:prstClr val="white">
                  <a:lumMod val="50000"/>
                </a:prstClr>
              </a:solidFill>
              <a:latin typeface="Calibri Light" panose="020F0302020204030204" pitchFamily="34" charset="0"/>
              <a:cs typeface="Calibri" panose="020F0502020204030204" pitchFamily="34" charset="0"/>
            </a:endParaRPr>
          </a:p>
          <a:p>
            <a:pPr lvl="0">
              <a:spcBef>
                <a:spcPts val="675"/>
              </a:spcBef>
            </a:pPr>
            <a:r>
              <a:rPr sz="4950" dirty="0">
                <a:solidFill>
                  <a:prstClr val="white">
                    <a:lumMod val="50000"/>
                  </a:prstClr>
                </a:solidFill>
                <a:latin typeface="Calibri Light" panose="020F0302020204030204" pitchFamily="34" charset="0"/>
                <a:cs typeface="Calibri" panose="020F0502020204030204" pitchFamily="34" charset="0"/>
              </a:rPr>
              <a:t>Customizing the Content:</a:t>
            </a:r>
          </a:p>
          <a:p>
            <a:pPr lvl="0">
              <a:spcBef>
                <a:spcPts val="675"/>
              </a:spcBef>
            </a:pPr>
            <a:r>
              <a:rPr sz="3713" dirty="0">
                <a:solidFill>
                  <a:prstClr val="white">
                    <a:lumMod val="50000"/>
                  </a:prstClr>
                </a:solidFill>
                <a:latin typeface="Calibri Light" panose="020F0302020204030204" pitchFamily="34" charset="0"/>
                <a:cs typeface="Calibri" panose="020F0502020204030204" pitchFamily="34" charset="0"/>
              </a:rPr>
              <a:t>The placeholders in this </a:t>
            </a:r>
            <a:r>
              <a:rPr lang="en-US" sz="3713" dirty="0">
                <a:solidFill>
                  <a:prstClr val="white">
                    <a:lumMod val="50000"/>
                  </a:prstClr>
                </a:solidFill>
                <a:latin typeface="Calibri Light" panose="020F0302020204030204" pitchFamily="34" charset="0"/>
                <a:cs typeface="Calibri" panose="020F0502020204030204" pitchFamily="34" charset="0"/>
              </a:rPr>
              <a:t>poster </a:t>
            </a:r>
            <a:r>
              <a:rPr sz="3713" dirty="0">
                <a:solidFill>
                  <a:prstClr val="white">
                    <a:lumMod val="50000"/>
                  </a:prstClr>
                </a:solidFill>
                <a:latin typeface="Calibri Light" panose="020F0302020204030204" pitchFamily="34" charset="0"/>
                <a:cs typeface="Calibri" panose="020F0502020204030204" pitchFamily="34" charset="0"/>
              </a:rPr>
              <a:t>are formatted for you. </a:t>
            </a:r>
            <a:r>
              <a:rPr lang="en-US" sz="3713" dirty="0">
                <a:solidFill>
                  <a:prstClr val="white">
                    <a:lumMod val="50000"/>
                  </a:prstClr>
                </a:solidFill>
                <a:latin typeface="Calibri Light" panose="020F0302020204030204" pitchFamily="34" charset="0"/>
                <a:cs typeface="Calibri" panose="020F0502020204030204" pitchFamily="34" charset="0"/>
              </a:rPr>
              <a:t>Type</a:t>
            </a:r>
            <a:r>
              <a:rPr lang="en-US" sz="3713" baseline="0" dirty="0">
                <a:solidFill>
                  <a:prstClr val="white">
                    <a:lumMod val="50000"/>
                  </a:prstClr>
                </a:solidFill>
                <a:latin typeface="Calibri Light" panose="020F0302020204030204" pitchFamily="34" charset="0"/>
                <a:cs typeface="Calibri" panose="020F0502020204030204" pitchFamily="34" charset="0"/>
              </a:rPr>
              <a:t> in the placeholders </a:t>
            </a:r>
            <a:r>
              <a:rPr lang="en-US" sz="3713" dirty="0">
                <a:solidFill>
                  <a:prstClr val="white">
                    <a:lumMod val="50000"/>
                  </a:prstClr>
                </a:solidFill>
                <a:latin typeface="Calibri Light" panose="020F0302020204030204" pitchFamily="34" charset="0"/>
                <a:cs typeface="Calibri" panose="020F0502020204030204" pitchFamily="34" charset="0"/>
              </a:rPr>
              <a:t>to add text, or c</a:t>
            </a:r>
            <a:r>
              <a:rPr lang="en-US" sz="3713" baseline="0" dirty="0">
                <a:solidFill>
                  <a:prstClr val="white">
                    <a:lumMod val="50000"/>
                  </a:prstClr>
                </a:solidFill>
                <a:latin typeface="Calibri Light" panose="020F0302020204030204" pitchFamily="34" charset="0"/>
                <a:cs typeface="Calibri" panose="020F0502020204030204" pitchFamily="34" charset="0"/>
              </a:rPr>
              <a:t>lick an icon to add a table, chart, SmartArt graphic, picture or multimedia file.</a:t>
            </a:r>
          </a:p>
          <a:p>
            <a:pPr lvl="0">
              <a:spcBef>
                <a:spcPts val="1350"/>
              </a:spcBef>
            </a:pPr>
            <a:r>
              <a:rPr lang="en-US" sz="3713" dirty="0">
                <a:solidFill>
                  <a:prstClr val="white">
                    <a:lumMod val="50000"/>
                  </a:prstClr>
                </a:solidFill>
                <a:latin typeface="Calibri Light" panose="020F0302020204030204" pitchFamily="34" charset="0"/>
                <a:cs typeface="Calibri" panose="020F0502020204030204" pitchFamily="34" charset="0"/>
              </a:rPr>
              <a:t>T</a:t>
            </a:r>
            <a:r>
              <a:rPr sz="3713" dirty="0">
                <a:solidFill>
                  <a:prstClr val="white">
                    <a:lumMod val="50000"/>
                  </a:prstClr>
                </a:solidFill>
                <a:latin typeface="Calibri Light" panose="020F0302020204030204" pitchFamily="34" charset="0"/>
                <a:cs typeface="Calibri" panose="020F0502020204030204" pitchFamily="34" charset="0"/>
              </a:rPr>
              <a:t>o add or remove bullet points from text, just click the Bullets button on the Home tab.</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If you need more placeholders for titles, </a:t>
            </a:r>
            <a:r>
              <a:rPr lang="en-US" sz="3713" dirty="0">
                <a:solidFill>
                  <a:prstClr val="white">
                    <a:lumMod val="50000"/>
                  </a:prstClr>
                </a:solidFill>
                <a:latin typeface="Calibri Light" panose="020F0302020204030204" pitchFamily="34" charset="0"/>
                <a:cs typeface="Calibri" panose="020F0502020204030204" pitchFamily="34" charset="0"/>
              </a:rPr>
              <a:t>content</a:t>
            </a:r>
            <a:r>
              <a:rPr sz="3713" dirty="0">
                <a:solidFill>
                  <a:prstClr val="white">
                    <a:lumMod val="50000"/>
                  </a:prstClr>
                </a:solidFill>
                <a:latin typeface="Calibri Light" panose="020F0302020204030204" pitchFamily="34" charset="0"/>
                <a:cs typeface="Calibri" panose="020F0502020204030204" pitchFamily="34" charset="0"/>
              </a:rPr>
              <a:t> or body text, just make a copy of what you need and drag it into place. PowerPoint’s Smart Guides will help you align it with everything else.</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Want to use your own pictures instead of ours? No problem! Just </a:t>
            </a:r>
            <a:r>
              <a:rPr lang="en-US" sz="3713" dirty="0">
                <a:solidFill>
                  <a:prstClr val="white">
                    <a:lumMod val="50000"/>
                  </a:prstClr>
                </a:solidFill>
                <a:latin typeface="Calibri Light" panose="020F0302020204030204" pitchFamily="34" charset="0"/>
                <a:cs typeface="Calibri" panose="020F0502020204030204" pitchFamily="34" charset="0"/>
              </a:rPr>
              <a:t>right-</a:t>
            </a:r>
            <a:r>
              <a:rPr sz="3713" dirty="0">
                <a:solidFill>
                  <a:prstClr val="white">
                    <a:lumMod val="50000"/>
                  </a:prstClr>
                </a:solidFill>
                <a:latin typeface="Calibri Light" panose="020F0302020204030204" pitchFamily="34" charset="0"/>
                <a:cs typeface="Calibri" panose="020F0502020204030204" pitchFamily="34" charset="0"/>
              </a:rPr>
              <a:t>click a picture</a:t>
            </a:r>
            <a:r>
              <a:rPr lang="en-US" sz="3713" dirty="0">
                <a:solidFill>
                  <a:prstClr val="white">
                    <a:lumMod val="50000"/>
                  </a:prstClr>
                </a:solidFill>
                <a:latin typeface="Calibri Light" panose="020F0302020204030204" pitchFamily="34" charset="0"/>
                <a:cs typeface="Calibri" panose="020F0502020204030204" pitchFamily="34" charset="0"/>
              </a:rPr>
              <a:t> and choose Change Picture. Maintain the</a:t>
            </a:r>
            <a:r>
              <a:rPr lang="en-US" sz="3713" baseline="0" dirty="0">
                <a:solidFill>
                  <a:prstClr val="white">
                    <a:lumMod val="50000"/>
                  </a:prstClr>
                </a:solidFill>
                <a:latin typeface="Calibri Light" panose="020F0302020204030204" pitchFamily="34" charset="0"/>
                <a:cs typeface="Calibri" panose="020F0502020204030204" pitchFamily="34" charset="0"/>
              </a:rPr>
              <a:t> proportion of pictures as you r</a:t>
            </a:r>
            <a:r>
              <a:rPr lang="en-US" sz="3713" dirty="0">
                <a:solidFill>
                  <a:prstClr val="white">
                    <a:lumMod val="50000"/>
                  </a:prstClr>
                </a:solidFill>
                <a:latin typeface="Calibri Light" panose="020F0302020204030204" pitchFamily="34" charset="0"/>
                <a:cs typeface="Calibri" panose="020F0502020204030204" pitchFamily="34" charset="0"/>
              </a:rPr>
              <a:t>esize</a:t>
            </a:r>
            <a:r>
              <a:rPr lang="en-US" sz="3713" baseline="0" dirty="0">
                <a:solidFill>
                  <a:prstClr val="white">
                    <a:lumMod val="50000"/>
                  </a:prstClr>
                </a:solidFill>
                <a:latin typeface="Calibri Light" panose="020F0302020204030204" pitchFamily="34" charset="0"/>
                <a:cs typeface="Calibri" panose="020F0502020204030204" pitchFamily="34" charset="0"/>
              </a:rPr>
              <a:t> by dragging a corner.</a:t>
            </a:r>
            <a:endParaRPr sz="3713" dirty="0">
              <a:solidFill>
                <a:prstClr val="white">
                  <a:lumMod val="50000"/>
                </a:prstClr>
              </a:solidFill>
              <a:latin typeface="Calibri Light" panose="020F0302020204030204" pitchFamily="34" charset="0"/>
              <a:cs typeface="Calibri" panose="020F0502020204030204" pitchFamily="34" charset="0"/>
            </a:endParaRPr>
          </a:p>
        </p:txBody>
      </p:sp>
    </p:spTree>
    <p:extLst>
      <p:ext uri="{BB962C8B-B14F-4D97-AF65-F5344CB8AC3E}">
        <p14:creationId xmlns:p14="http://schemas.microsoft.com/office/powerpoint/2010/main" val="145907722"/>
      </p:ext>
    </p:extLst>
  </p:cSld>
  <p:clrMapOvr>
    <a:masterClrMapping/>
  </p:clrMapOvr>
  <p:extLst>
    <p:ext uri="{DCECCB84-F9BA-43D5-87BE-67443E8EF086}">
      <p15:sldGuideLst xmlns:p15="http://schemas.microsoft.com/office/powerpoint/2012/main">
        <p15:guide id="1" pos="9168" userDrawn="1">
          <p15:clr>
            <a:srgbClr val="A4A3A4"/>
          </p15:clr>
        </p15:guide>
        <p15:guide id="2" pos="18480" userDrawn="1">
          <p15:clr>
            <a:srgbClr val="A4A3A4"/>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invGray">
          <a:xfrm>
            <a:off x="0" y="0"/>
            <a:ext cx="43891200" cy="5029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2"/>
          </a:p>
        </p:txBody>
      </p:sp>
      <p:sp>
        <p:nvSpPr>
          <p:cNvPr id="2" name="Title Placeholder 1"/>
          <p:cNvSpPr>
            <a:spLocks noGrp="1"/>
          </p:cNvSpPr>
          <p:nvPr>
            <p:ph type="title"/>
          </p:nvPr>
        </p:nvSpPr>
        <p:spPr bwMode="auto">
          <a:xfrm>
            <a:off x="6400800" y="990602"/>
            <a:ext cx="31089600" cy="251454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6400800" y="6019800"/>
            <a:ext cx="31089600" cy="236296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3000" y="32114698"/>
            <a:ext cx="9875520" cy="457200"/>
          </a:xfrm>
          <a:prstGeom prst="rect">
            <a:avLst/>
          </a:prstGeom>
        </p:spPr>
        <p:txBody>
          <a:bodyPr vert="horz" lIns="91440" tIns="45720" rIns="91440" bIns="45720" rtlCol="0" anchor="ctr"/>
          <a:lstStyle>
            <a:lvl1pPr algn="l">
              <a:defRPr sz="900">
                <a:solidFill>
                  <a:schemeClr val="tx1">
                    <a:tint val="75000"/>
                  </a:schemeClr>
                </a:solidFill>
              </a:defRPr>
            </a:lvl1pPr>
          </a:lstStyle>
          <a:p>
            <a:fld id="{ECAA57DF-1C19-4726-AB84-014692BAD8F5}" type="datetimeFigureOut">
              <a:rPr lang="en-US" smtClean="0"/>
              <a:pPr/>
              <a:t>10/8/19</a:t>
            </a:fld>
            <a:endParaRPr lang="en-US"/>
          </a:p>
        </p:txBody>
      </p:sp>
      <p:sp>
        <p:nvSpPr>
          <p:cNvPr id="5" name="Footer Placeholder 4"/>
          <p:cNvSpPr>
            <a:spLocks noGrp="1"/>
          </p:cNvSpPr>
          <p:nvPr>
            <p:ph type="ftr" sz="quarter" idx="3"/>
          </p:nvPr>
        </p:nvSpPr>
        <p:spPr>
          <a:xfrm>
            <a:off x="11018520" y="32114698"/>
            <a:ext cx="21854160" cy="457200"/>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2872680" y="32114698"/>
            <a:ext cx="9875520" cy="457200"/>
          </a:xfrm>
          <a:prstGeom prst="rect">
            <a:avLst/>
          </a:prstGeom>
        </p:spPr>
        <p:txBody>
          <a:bodyPr vert="horz" lIns="91440" tIns="45720" rIns="91440" bIns="45720" rtlCol="0" anchor="ctr"/>
          <a:lstStyle>
            <a:lvl1pPr algn="r">
              <a:defRPr sz="900">
                <a:solidFill>
                  <a:schemeClr val="tx1">
                    <a:tint val="75000"/>
                  </a:schemeClr>
                </a:solidFill>
              </a:defRPr>
            </a:lvl1pPr>
          </a:lstStyle>
          <a:p>
            <a:fld id="{91B4C631-C489-4C11-812F-2172FBEAE82B}" type="slidenum">
              <a:rPr lang="en-US" smtClean="0"/>
              <a:pPr/>
              <a:t>‹#›</a:t>
            </a:fld>
            <a:endParaRPr lang="en-US"/>
          </a:p>
        </p:txBody>
      </p:sp>
    </p:spTree>
    <p:extLst>
      <p:ext uri="{BB962C8B-B14F-4D97-AF65-F5344CB8AC3E}">
        <p14:creationId xmlns:p14="http://schemas.microsoft.com/office/powerpoint/2010/main" val="2508807471"/>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2468880" rtl="0" eaLnBrk="1" latinLnBrk="0" hangingPunct="1">
        <a:lnSpc>
          <a:spcPct val="90000"/>
        </a:lnSpc>
        <a:spcBef>
          <a:spcPct val="0"/>
        </a:spcBef>
        <a:buNone/>
        <a:defRPr sz="4950" b="1" kern="1200">
          <a:solidFill>
            <a:schemeClr val="bg1"/>
          </a:solidFill>
          <a:latin typeface="+mj-lt"/>
          <a:ea typeface="+mj-ea"/>
          <a:cs typeface="+mj-cs"/>
        </a:defRPr>
      </a:lvl1pPr>
    </p:titleStyle>
    <p:body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368" userDrawn="1">
          <p15:clr>
            <a:srgbClr val="A4A3A4"/>
          </p15:clr>
        </p15:guide>
        <p15:guide id="2" pos="720" userDrawn="1">
          <p15:clr>
            <a:srgbClr val="A4A3A4"/>
          </p15:clr>
        </p15:guide>
        <p15:guide id="3" pos="26928" userDrawn="1">
          <p15:clr>
            <a:srgbClr val="A4A3A4"/>
          </p15:clr>
        </p15:guide>
        <p15:guide id="4" pos="13824" userDrawn="1">
          <p15:clr>
            <a:srgbClr val="A4A3A4"/>
          </p15:clr>
        </p15:guide>
      </p15:sldGuideLst>
    </p:ext>
  </p:extLst>
</p:sldMaster>
</file>

<file path=ppt/slides/_rels/slide1.xml.rels><?xml version="1.0" encoding="UTF-8" standalone="yes"?>
<Relationships xmlns="http://schemas.openxmlformats.org/package/2006/relationships"><Relationship Id="rId11" Type="http://schemas.openxmlformats.org/officeDocument/2006/relationships/image" Target="../media/image6.emf"/><Relationship Id="rId12" Type="http://schemas.openxmlformats.org/officeDocument/2006/relationships/image" Target="../media/image7.jpeg"/><Relationship Id="rId13" Type="http://schemas.openxmlformats.org/officeDocument/2006/relationships/image" Target="../media/image9.png"/><Relationship Id="rId14" Type="http://schemas.openxmlformats.org/officeDocument/2006/relationships/image" Target="../media/image8.png"/><Relationship Id="rId15" Type="http://schemas.openxmlformats.org/officeDocument/2006/relationships/image" Target="../media/image10.png"/><Relationship Id="rId16" Type="http://schemas.openxmlformats.org/officeDocument/2006/relationships/image" Target="../media/image11.emf"/><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microsoft.com/office/2007/relationships/hdphoto" Target="../media/hdphoto1.wdp"/><Relationship Id="rId5" Type="http://schemas.openxmlformats.org/officeDocument/2006/relationships/image" Target="../media/image2.png"/><Relationship Id="rId6" Type="http://schemas.openxmlformats.org/officeDocument/2006/relationships/image" Target="../media/image2.emf"/><Relationship Id="rId7" Type="http://schemas.openxmlformats.org/officeDocument/2006/relationships/image" Target="../media/image3.tiff"/><Relationship Id="rId8" Type="http://schemas.openxmlformats.org/officeDocument/2006/relationships/image" Target="../media/image4.jpeg"/><Relationship Id="rId9" Type="http://schemas.openxmlformats.org/officeDocument/2006/relationships/hyperlink" Target="http://arxiv.org/abs/arXiv:1904.12882" TargetMode="External"/><Relationship Id="rId10"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5" name="Picture 34"/>
          <p:cNvPicPr>
            <a:picLocks noChangeAspect="1"/>
          </p:cNvPicPr>
          <p:nvPr/>
        </p:nvPicPr>
        <p:blipFill>
          <a:blip r:embed="rId3">
            <a:extLst>
              <a:ext uri="{BEBA8EAE-BF5A-486C-A8C5-ECC9F3942E4B}">
                <a14:imgProps xmlns:a14="http://schemas.microsoft.com/office/drawing/2010/main">
                  <a14:imgLayer r:embed="rId4">
                    <a14:imgEffect>
                      <a14:artisticPhotocopy detail="0"/>
                    </a14:imgEffect>
                    <a14:imgEffect>
                      <a14:brightnessContrast contrast="49000"/>
                    </a14:imgEffect>
                  </a14:imgLayer>
                </a14:imgProps>
              </a:ext>
              <a:ext uri="{28A0092B-C50C-407E-A947-70E740481C1C}">
                <a14:useLocalDpi xmlns:a14="http://schemas.microsoft.com/office/drawing/2010/main" val="0"/>
              </a:ext>
            </a:extLst>
          </a:blip>
          <a:stretch>
            <a:fillRect/>
          </a:stretch>
        </p:blipFill>
        <p:spPr>
          <a:xfrm>
            <a:off x="-418043" y="8878633"/>
            <a:ext cx="43725042" cy="19637465"/>
          </a:xfrm>
          <a:prstGeom prst="rect">
            <a:avLst/>
          </a:prstGeom>
          <a:solidFill>
            <a:schemeClr val="accent1"/>
          </a:solidFill>
        </p:spPr>
      </p:pic>
      <p:sp>
        <p:nvSpPr>
          <p:cNvPr id="4" name="Title 3"/>
          <p:cNvSpPr>
            <a:spLocks noGrp="1"/>
          </p:cNvSpPr>
          <p:nvPr>
            <p:ph type="title"/>
          </p:nvPr>
        </p:nvSpPr>
        <p:spPr>
          <a:xfrm>
            <a:off x="5998144" y="497743"/>
            <a:ext cx="31561436" cy="2519919"/>
          </a:xfrm>
        </p:spPr>
        <p:txBody>
          <a:bodyPr>
            <a:normAutofit fontScale="90000"/>
          </a:bodyPr>
          <a:lstStyle/>
          <a:p>
            <a:pPr algn="ctr"/>
            <a:r>
              <a:rPr lang="en-US" sz="7200" dirty="0"/>
              <a:t>Collinearity criteria for transverse momentum dependent distributions in SIDIS:</a:t>
            </a:r>
            <a:br>
              <a:rPr lang="en-US" sz="7200" dirty="0"/>
            </a:br>
            <a:r>
              <a:rPr lang="en-US" sz="7200" dirty="0">
                <a:solidFill>
                  <a:srgbClr val="FFFF00"/>
                </a:solidFill>
              </a:rPr>
              <a:t>Study of the origin of Semi-Inclusive Deep Inelastic Scattering (SIDIS)</a:t>
            </a:r>
            <a:r>
              <a:rPr lang="en-US" sz="9600" dirty="0">
                <a:solidFill>
                  <a:srgbClr val="FFFF00"/>
                </a:solidFill>
                <a:latin typeface="Palatino" charset="0"/>
                <a:ea typeface="Palatino" charset="0"/>
                <a:cs typeface="Palatino" charset="0"/>
              </a:rPr>
              <a:t/>
            </a:r>
            <a:br>
              <a:rPr lang="en-US" sz="9600" dirty="0">
                <a:solidFill>
                  <a:srgbClr val="FFFF00"/>
                </a:solidFill>
                <a:latin typeface="Palatino" charset="0"/>
                <a:ea typeface="Palatino" charset="0"/>
                <a:cs typeface="Palatino" charset="0"/>
              </a:rPr>
            </a:br>
            <a:endParaRPr lang="en-US" sz="5300" dirty="0">
              <a:latin typeface="Palatino" charset="0"/>
              <a:ea typeface="Palatino" charset="0"/>
              <a:cs typeface="Palatino" charset="0"/>
            </a:endParaRPr>
          </a:p>
        </p:txBody>
      </p:sp>
      <p:sp>
        <p:nvSpPr>
          <p:cNvPr id="23" name="Text Placeholder 22"/>
          <p:cNvSpPr>
            <a:spLocks noGrp="1"/>
          </p:cNvSpPr>
          <p:nvPr>
            <p:ph type="body" sz="quarter" idx="36"/>
          </p:nvPr>
        </p:nvSpPr>
        <p:spPr>
          <a:xfrm>
            <a:off x="9380611" y="2749962"/>
            <a:ext cx="23141563" cy="1598123"/>
          </a:xfrm>
        </p:spPr>
        <p:txBody>
          <a:bodyPr/>
          <a:lstStyle/>
          <a:p>
            <a:pPr algn="ctr"/>
            <a:r>
              <a:rPr lang="en-US" sz="3960" b="1" dirty="0">
                <a:solidFill>
                  <a:srgbClr val="FFFF00"/>
                </a:solidFill>
                <a:latin typeface="Palatino" charset="0"/>
                <a:ea typeface="Palatino" charset="0"/>
                <a:cs typeface="Palatino" charset="0"/>
              </a:rPr>
              <a:t>S. Dolan</a:t>
            </a:r>
            <a:r>
              <a:rPr lang="en-US" sz="3960" b="1" baseline="30000" dirty="0">
                <a:solidFill>
                  <a:srgbClr val="FFFF00"/>
                </a:solidFill>
                <a:latin typeface="Palatino" charset="0"/>
                <a:ea typeface="Palatino" charset="0"/>
                <a:cs typeface="Palatino" charset="0"/>
              </a:rPr>
              <a:t>1</a:t>
            </a:r>
            <a:r>
              <a:rPr lang="en-US" sz="3960" b="1" dirty="0">
                <a:solidFill>
                  <a:srgbClr val="FFFF00"/>
                </a:solidFill>
                <a:latin typeface="Palatino" charset="0"/>
                <a:ea typeface="Palatino" charset="0"/>
                <a:cs typeface="Palatino" charset="0"/>
              </a:rPr>
              <a:t>, </a:t>
            </a:r>
            <a:r>
              <a:rPr lang="en-US" sz="3960" b="1" dirty="0">
                <a:latin typeface="Palatino" charset="0"/>
                <a:ea typeface="Palatino" charset="0"/>
                <a:cs typeface="Palatino" charset="0"/>
              </a:rPr>
              <a:t>L. Gamberg</a:t>
            </a:r>
            <a:r>
              <a:rPr lang="en-US" sz="3960" b="1" baseline="30000" dirty="0">
                <a:latin typeface="Palatino" charset="0"/>
                <a:ea typeface="Palatino" charset="0"/>
                <a:cs typeface="Palatino" charset="0"/>
              </a:rPr>
              <a:t>1</a:t>
            </a:r>
            <a:r>
              <a:rPr lang="en-US" sz="3960" b="1" dirty="0">
                <a:latin typeface="Palatino" charset="0"/>
                <a:ea typeface="Palatino" charset="0"/>
                <a:cs typeface="Palatino" charset="0"/>
              </a:rPr>
              <a:t>,</a:t>
            </a:r>
            <a:r>
              <a:rPr lang="en-US" sz="3960" b="1" baseline="30000" dirty="0">
                <a:latin typeface="Palatino" charset="0"/>
                <a:ea typeface="Palatino" charset="0"/>
                <a:cs typeface="Palatino" charset="0"/>
              </a:rPr>
              <a:t> </a:t>
            </a:r>
            <a:r>
              <a:rPr lang="en-US" sz="3960" b="1" dirty="0">
                <a:latin typeface="Palatino" charset="0"/>
                <a:ea typeface="Palatino" charset="0"/>
                <a:cs typeface="Palatino" charset="0"/>
              </a:rPr>
              <a:t>A. Prokudin</a:t>
            </a:r>
            <a:r>
              <a:rPr lang="en-US" sz="3960" b="1" baseline="30000" dirty="0">
                <a:latin typeface="Palatino" charset="0"/>
                <a:ea typeface="Palatino" charset="0"/>
                <a:cs typeface="Palatino" charset="0"/>
              </a:rPr>
              <a:t>1,2</a:t>
            </a:r>
          </a:p>
          <a:p>
            <a:pPr algn="ctr"/>
            <a:endParaRPr lang="en-US" sz="3960" b="1" baseline="30000" dirty="0">
              <a:latin typeface="Palatino" charset="0"/>
              <a:ea typeface="Palatino" charset="0"/>
              <a:cs typeface="Palatino" charset="0"/>
            </a:endParaRPr>
          </a:p>
          <a:p>
            <a:pPr algn="ctr"/>
            <a:r>
              <a:rPr lang="en-US" sz="2520" b="1" baseline="30000" dirty="0">
                <a:latin typeface="Palatino" charset="0"/>
                <a:ea typeface="Palatino" charset="0"/>
                <a:cs typeface="Palatino" charset="0"/>
              </a:rPr>
              <a:t>1</a:t>
            </a:r>
            <a:r>
              <a:rPr lang="en-US" sz="2520" b="1" dirty="0">
                <a:latin typeface="Palatino" charset="0"/>
                <a:ea typeface="Palatino" charset="0"/>
                <a:cs typeface="Palatino" charset="0"/>
              </a:rPr>
              <a:t> Division of Science, Penn State University Berks, Reading, PA</a:t>
            </a:r>
          </a:p>
          <a:p>
            <a:pPr algn="ctr"/>
            <a:r>
              <a:rPr lang="en-US" sz="2520" b="1" baseline="30000" dirty="0">
                <a:latin typeface="Palatino" charset="0"/>
                <a:ea typeface="Palatino" charset="0"/>
                <a:cs typeface="Palatino" charset="0"/>
              </a:rPr>
              <a:t>2</a:t>
            </a:r>
            <a:r>
              <a:rPr lang="en-US" sz="2520" b="1" dirty="0">
                <a:latin typeface="Palatino" charset="0"/>
                <a:ea typeface="Palatino" charset="0"/>
                <a:cs typeface="Palatino" charset="0"/>
              </a:rPr>
              <a:t> Theory Center, Jefferson Lab, Newport News, VA</a:t>
            </a:r>
          </a:p>
          <a:p>
            <a:endParaRPr lang="en-US" sz="2520" b="1" dirty="0"/>
          </a:p>
        </p:txBody>
      </p:sp>
      <p:sp>
        <p:nvSpPr>
          <p:cNvPr id="75" name="Content Placeholder 21"/>
          <p:cNvSpPr txBox="1">
            <a:spLocks/>
          </p:cNvSpPr>
          <p:nvPr/>
        </p:nvSpPr>
        <p:spPr>
          <a:xfrm>
            <a:off x="9944100" y="27955090"/>
            <a:ext cx="7598945" cy="2749932"/>
          </a:xfrm>
          <a:prstGeom prst="rect">
            <a:avLst/>
          </a:prstGeom>
        </p:spPr>
        <p:txBody>
          <a:bodyPr vert="horz" lIns="329184" tIns="164592" rIns="82296" bIns="41148" rtlCol="0">
            <a:norm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buNone/>
            </a:pPr>
            <a:endParaRPr lang="en-US" sz="1575" b="1" dirty="0"/>
          </a:p>
          <a:p>
            <a:endParaRPr lang="en-US" sz="3240" b="1" dirty="0"/>
          </a:p>
        </p:txBody>
      </p:sp>
      <p:sp>
        <p:nvSpPr>
          <p:cNvPr id="15" name="Text Placeholder 20"/>
          <p:cNvSpPr>
            <a:spLocks noGrp="1"/>
          </p:cNvSpPr>
          <p:nvPr>
            <p:ph type="body" sz="quarter" idx="34"/>
          </p:nvPr>
        </p:nvSpPr>
        <p:spPr>
          <a:xfrm>
            <a:off x="29138630" y="28207833"/>
            <a:ext cx="13947767" cy="804672"/>
          </a:xfrm>
          <a:solidFill>
            <a:schemeClr val="accent5"/>
          </a:solidFill>
        </p:spPr>
        <p:txBody>
          <a:bodyPr/>
          <a:lstStyle/>
          <a:p>
            <a:r>
              <a:rPr lang="en-US" sz="4400" b="1" dirty="0">
                <a:latin typeface="Palatino" charset="0"/>
                <a:ea typeface="Palatino" charset="0"/>
                <a:cs typeface="Palatino" charset="0"/>
              </a:rPr>
              <a:t>Acknowledgements</a:t>
            </a:r>
          </a:p>
        </p:txBody>
      </p:sp>
      <p:sp>
        <p:nvSpPr>
          <p:cNvPr id="66" name="Content Placeholder 21"/>
          <p:cNvSpPr txBox="1">
            <a:spLocks/>
          </p:cNvSpPr>
          <p:nvPr/>
        </p:nvSpPr>
        <p:spPr>
          <a:xfrm>
            <a:off x="28927323" y="29065311"/>
            <a:ext cx="14379676" cy="1157112"/>
          </a:xfrm>
          <a:prstGeom prst="rect">
            <a:avLst/>
          </a:prstGeom>
        </p:spPr>
        <p:txBody>
          <a:bodyPr vert="horz" lIns="329184" tIns="164592" rIns="82296" bIns="41148" rtlCol="0">
            <a:no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spcBef>
                <a:spcPts val="0"/>
              </a:spcBef>
              <a:buNone/>
            </a:pPr>
            <a:r>
              <a:rPr lang="en-US" sz="3200" dirty="0">
                <a:latin typeface="Palatino"/>
                <a:ea typeface="Palatino" charset="0"/>
                <a:cs typeface="Palatino" charset="0"/>
              </a:rPr>
              <a:t>We would like to acknowledge support from NSF under Contract No. PHY-1623454 and DOE under Contract No. DE-FG02-07ER41460.</a:t>
            </a:r>
            <a:endParaRPr lang="en-US" sz="3200" b="1" dirty="0">
              <a:latin typeface="Palatino"/>
              <a:ea typeface="Palatino" charset="0"/>
              <a:cs typeface="Palatino" charset="0"/>
            </a:endParaRPr>
          </a:p>
        </p:txBody>
      </p:sp>
      <mc:AlternateContent xmlns:mc="http://schemas.openxmlformats.org/markup-compatibility/2006" xmlns:a14="http://schemas.microsoft.com/office/drawing/2010/main">
        <mc:Choice Requires="a14">
          <p:sp>
            <p:nvSpPr>
              <p:cNvPr id="3" name="Content Placeholder 2"/>
              <p:cNvSpPr>
                <a:spLocks noGrp="1"/>
              </p:cNvSpPr>
              <p:nvPr>
                <p:ph sz="quarter" idx="32"/>
              </p:nvPr>
            </p:nvSpPr>
            <p:spPr>
              <a:xfrm>
                <a:off x="14630400" y="6311527"/>
                <a:ext cx="14296924" cy="12132289"/>
              </a:xfrm>
              <a:solidFill>
                <a:schemeClr val="bg1">
                  <a:alpha val="81000"/>
                </a:schemeClr>
              </a:solidFill>
            </p:spPr>
            <p:txBody>
              <a:bodyPr lIns="91440">
                <a:noAutofit/>
              </a:bodyPr>
              <a:lstStyle/>
              <a:p>
                <a:pPr marL="0" indent="0" algn="just">
                  <a:buNone/>
                </a:pPr>
                <a:r>
                  <a:rPr lang="en-US" sz="3200" dirty="0">
                    <a:latin typeface="Palatino" charset="0"/>
                    <a:ea typeface="Palatino" charset="0"/>
                    <a:cs typeface="Palatino" charset="0"/>
                  </a:rPr>
                  <a:t>We can see that generically there are at least three regions of pion production in SIDIS. Each region has significant experimental and theoretical interest, and each is important for understanding of the nucleon structure. The precise demarcation of these regions is not exactly known and is needed for phenomenological extraction of the nucleon structure. Factorization theorems allow one to relate each region to specific characteristics of nucleon structure. The purpose of this project is to identify the data that originates from Fig.1      (Fig. 2 (a)) and allows access to the intrinsic motion of quarks and gluons, also known as  Transverse Momentum Dependent (TMD) structure. Fig. 3 depicts these regions as a function of pion rapidity and transverse momentum.</a:t>
                </a: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r>
                  <a:rPr lang="en-US" sz="3200" dirty="0">
                    <a:latin typeface="Palatino" charset="0"/>
                    <a:ea typeface="Palatino" charset="0"/>
                    <a:cs typeface="Palatino" charset="0"/>
                  </a:rPr>
                  <a:t>Recently, Ref. [2] introduced ratio criteria,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for regions in SIDIS. Each  ratio is a function of underlying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kinematics. For instance, if all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t>
                </a:r>
                <a14:m>
                  <m:oMath xmlns:m="http://schemas.openxmlformats.org/officeDocument/2006/math">
                    <m:r>
                      <a:rPr lang="en-US" sz="3200" i="1" dirty="0" smtClean="0">
                        <a:latin typeface="Cambria Math" charset="0"/>
                        <a:ea typeface="Palatino" charset="0"/>
                        <a:cs typeface="Palatino" charset="0"/>
                      </a:rPr>
                      <m:t>≪</m:t>
                    </m:r>
                  </m:oMath>
                </a14:m>
                <a:r>
                  <a:rPr lang="en-US" sz="3200" dirty="0">
                    <a:latin typeface="Palatino" charset="0"/>
                    <a:ea typeface="Palatino" charset="0"/>
                    <a:cs typeface="Palatino" charset="0"/>
                  </a:rPr>
                  <a:t> 1, then the corresponding region of the data is the TMD region. </a:t>
                </a: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p:txBody>
          </p:sp>
        </mc:Choice>
        <mc:Fallback xmlns="">
          <p:sp>
            <p:nvSpPr>
              <p:cNvPr id="3" name="Content Placeholder 2"/>
              <p:cNvSpPr>
                <a:spLocks noGrp="1" noRot="1" noChangeAspect="1" noMove="1" noResize="1" noEditPoints="1" noAdjustHandles="1" noChangeArrowheads="1" noChangeShapeType="1" noTextEdit="1"/>
              </p:cNvSpPr>
              <p:nvPr>
                <p:ph sz="quarter" idx="32"/>
              </p:nvPr>
            </p:nvSpPr>
            <p:spPr>
              <a:xfrm>
                <a:off x="14630400" y="6311527"/>
                <a:ext cx="14296924" cy="12132289"/>
              </a:xfrm>
              <a:blipFill>
                <a:blip r:embed="rId5"/>
                <a:stretch>
                  <a:fillRect l="-1066" r="-977"/>
                </a:stretch>
              </a:blipFill>
            </p:spPr>
            <p:txBody>
              <a:bodyPr/>
              <a:lstStyle/>
              <a:p>
                <a:r>
                  <a:rPr lang="en-US">
                    <a:noFill/>
                  </a:rPr>
                  <a:t> </a:t>
                </a:r>
              </a:p>
            </p:txBody>
          </p:sp>
        </mc:Fallback>
      </mc:AlternateContent>
      <p:pic>
        <p:nvPicPr>
          <p:cNvPr id="27" name="Picture 2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828914" y="11411423"/>
            <a:ext cx="7187286" cy="5158187"/>
          </a:xfrm>
          <a:prstGeom prst="rect">
            <a:avLst/>
          </a:prstGeom>
        </p:spPr>
      </p:pic>
      <p:pic>
        <p:nvPicPr>
          <p:cNvPr id="17" name="Picture 16"/>
          <p:cNvPicPr>
            <a:picLocks noChangeAspect="1"/>
          </p:cNvPicPr>
          <p:nvPr/>
        </p:nvPicPr>
        <p:blipFill>
          <a:blip r:embed="rId7"/>
          <a:stretch>
            <a:fillRect/>
          </a:stretch>
        </p:blipFill>
        <p:spPr>
          <a:xfrm>
            <a:off x="3904777" y="1395341"/>
            <a:ext cx="2751886" cy="2723221"/>
          </a:xfrm>
          <a:prstGeom prst="rect">
            <a:avLst/>
          </a:prstGeom>
        </p:spPr>
      </p:pic>
      <p:sp>
        <p:nvSpPr>
          <p:cNvPr id="30" name="Content Placeholder 2"/>
          <p:cNvSpPr>
            <a:spLocks noGrp="1"/>
          </p:cNvSpPr>
          <p:nvPr>
            <p:ph sz="quarter" idx="32"/>
          </p:nvPr>
        </p:nvSpPr>
        <p:spPr>
          <a:xfrm>
            <a:off x="889001" y="6260727"/>
            <a:ext cx="13475611" cy="20055659"/>
          </a:xfrm>
          <a:solidFill>
            <a:schemeClr val="bg1">
              <a:alpha val="81000"/>
            </a:schemeClr>
          </a:solidFill>
        </p:spPr>
        <p:txBody>
          <a:bodyPr lIns="91440">
            <a:noAutofit/>
          </a:bodyPr>
          <a:lstStyle/>
          <a:p>
            <a:pPr marL="0" indent="0" algn="just">
              <a:spcBef>
                <a:spcPts val="0"/>
              </a:spcBef>
              <a:buNone/>
            </a:pPr>
            <a:r>
              <a:rPr lang="en-US" sz="3200" dirty="0">
                <a:latin typeface="Palatino" charset="0"/>
                <a:ea typeface="Palatino" charset="0"/>
                <a:cs typeface="Palatino" charset="0"/>
              </a:rPr>
              <a:t>Protons and neutrons (nucleons), which make up the nucleus of an atom, are not fundamental constituents of matter, but rather are themselves made up of particles called quarks. These quarks are “glued” together by the strong nuclear force, which is mediated by another particle called the gluon.  Collectively quarks and gluons are called </a:t>
            </a:r>
            <a:r>
              <a:rPr lang="en-US" sz="3200" dirty="0" err="1">
                <a:latin typeface="Palatino" charset="0"/>
                <a:ea typeface="Palatino" charset="0"/>
                <a:cs typeface="Palatino" charset="0"/>
              </a:rPr>
              <a:t>partons</a:t>
            </a:r>
            <a:r>
              <a:rPr lang="en-US" sz="3200" dirty="0">
                <a:latin typeface="Palatino" charset="0"/>
                <a:ea typeface="Palatino" charset="0"/>
                <a:cs typeface="Palatino" charset="0"/>
              </a:rPr>
              <a:t>. Any particle containing quarks is called a hadron.  Moreover, the quarks are not static inside of a nucleon – they have an intrinsic momentum even for a nucleon at rest. Understanding of the underlying structure of the nucleon in terms of quarks and gluons is one of the central goals of modern nuclear physics. </a:t>
            </a:r>
            <a:r>
              <a:rPr lang="en-US" sz="3200" dirty="0" err="1">
                <a:latin typeface="Palatino" charset="0"/>
                <a:ea typeface="Palatino" charset="0"/>
                <a:cs typeface="Palatino" charset="0"/>
              </a:rPr>
              <a:t>Partons</a:t>
            </a:r>
            <a:r>
              <a:rPr lang="en-US" sz="3200" dirty="0">
                <a:latin typeface="Palatino" charset="0"/>
                <a:ea typeface="Palatino" charset="0"/>
                <a:cs typeface="Palatino" charset="0"/>
              </a:rPr>
              <a:t> are not directly accessible by experiment, but rather experimental measurements are related by factorization theorems to functions that describe </a:t>
            </a:r>
            <a:r>
              <a:rPr lang="en-US" sz="3200" dirty="0" err="1">
                <a:latin typeface="Palatino" charset="0"/>
                <a:ea typeface="Palatino" charset="0"/>
                <a:cs typeface="Palatino" charset="0"/>
              </a:rPr>
              <a:t>partonic</a:t>
            </a:r>
            <a:r>
              <a:rPr lang="en-US" sz="3200" dirty="0">
                <a:latin typeface="Palatino" charset="0"/>
                <a:ea typeface="Palatino" charset="0"/>
                <a:cs typeface="Palatino" charset="0"/>
              </a:rPr>
              <a:t> structure of the nucleon.</a:t>
            </a:r>
          </a:p>
          <a:p>
            <a:pPr marL="0" indent="0" algn="just">
              <a:spcBef>
                <a:spcPts val="0"/>
              </a:spcBef>
              <a:buNone/>
            </a:pPr>
            <a:r>
              <a:rPr lang="en-US" sz="3200" dirty="0">
                <a:latin typeface="Palatino" charset="0"/>
                <a:ea typeface="Palatino" charset="0"/>
                <a:cs typeface="Palatino" charset="0"/>
              </a:rPr>
              <a:t>One of the ways to access intrinsic motion is through a process called semi-inclusive deep inelastic scattering (SIDIS).  In this reaction, a high-energy electron scatters off a quark inside of the nucleon.  This quark forms a hadron in the final-state (e.g., a pion), which is detected along with the scattered electron (see Fig. 1). </a:t>
            </a: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r>
              <a:rPr lang="en-US" sz="3200" dirty="0">
                <a:latin typeface="Palatino" charset="0"/>
                <a:ea typeface="Palatino" charset="0"/>
                <a:cs typeface="Palatino" charset="0"/>
              </a:rPr>
              <a:t>In general, however, </a:t>
            </a:r>
            <a:r>
              <a:rPr lang="en-US" sz="3200" dirty="0" err="1">
                <a:latin typeface="Palatino" charset="0"/>
                <a:ea typeface="Palatino" charset="0"/>
                <a:cs typeface="Palatino" charset="0"/>
              </a:rPr>
              <a:t>pions</a:t>
            </a:r>
            <a:r>
              <a:rPr lang="en-US" sz="3200" dirty="0">
                <a:latin typeface="Palatino" charset="0"/>
                <a:ea typeface="Palatino" charset="0"/>
                <a:cs typeface="Palatino" charset="0"/>
              </a:rPr>
              <a:t> in this reaction are produced also from the remnants of the struck nucleon, or from gluons radiated in the process, see Fig. 2 and Ref. [1]. </a:t>
            </a: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p:txBody>
      </p:sp>
      <p:pic>
        <p:nvPicPr>
          <p:cNvPr id="31" name="Picture 30"/>
          <p:cNvPicPr/>
          <p:nvPr/>
        </p:nvPicPr>
        <p:blipFill>
          <a:blip r:embed="rId8">
            <a:extLst>
              <a:ext uri="{28A0092B-C50C-407E-A947-70E740481C1C}">
                <a14:useLocalDpi xmlns:a14="http://schemas.microsoft.com/office/drawing/2010/main" val="0"/>
              </a:ext>
            </a:extLst>
          </a:blip>
          <a:stretch>
            <a:fillRect/>
          </a:stretch>
        </p:blipFill>
        <p:spPr>
          <a:xfrm>
            <a:off x="1686327" y="14753449"/>
            <a:ext cx="6065893" cy="4087740"/>
          </a:xfrm>
          <a:prstGeom prst="rect">
            <a:avLst/>
          </a:prstGeom>
        </p:spPr>
      </p:pic>
      <p:sp>
        <p:nvSpPr>
          <p:cNvPr id="2" name="TextBox 1"/>
          <p:cNvSpPr txBox="1"/>
          <p:nvPr/>
        </p:nvSpPr>
        <p:spPr>
          <a:xfrm>
            <a:off x="869106" y="23406383"/>
            <a:ext cx="13370853" cy="1815882"/>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2: Lowest order SIDIS graphs corresponding to (a) the current region (b) the target region and (c) the central (soft) region. The zigzag lines represent non- perturbative and other interactions (e.g. </a:t>
            </a:r>
            <a:r>
              <a:rPr lang="en-US" sz="2800" dirty="0" err="1">
                <a:latin typeface="Palatino" charset="0"/>
                <a:ea typeface="Palatino" charset="0"/>
                <a:cs typeface="Palatino" charset="0"/>
              </a:rPr>
              <a:t>hadronization</a:t>
            </a:r>
            <a:r>
              <a:rPr lang="en-US" sz="2800" dirty="0">
                <a:latin typeface="Palatino" charset="0"/>
                <a:ea typeface="Palatino" charset="0"/>
                <a:cs typeface="Palatino" charset="0"/>
              </a:rPr>
              <a:t>) between the outgoing </a:t>
            </a:r>
            <a:r>
              <a:rPr lang="en-US" sz="2800" dirty="0" err="1">
                <a:latin typeface="Palatino" charset="0"/>
                <a:ea typeface="Palatino" charset="0"/>
                <a:cs typeface="Palatino" charset="0"/>
              </a:rPr>
              <a:t>parton</a:t>
            </a:r>
            <a:r>
              <a:rPr lang="en-US" sz="2800" dirty="0">
                <a:latin typeface="Palatino" charset="0"/>
                <a:ea typeface="Palatino" charset="0"/>
                <a:cs typeface="Palatino" charset="0"/>
              </a:rPr>
              <a:t> and the target jet. From Ref.[1].</a:t>
            </a:r>
          </a:p>
        </p:txBody>
      </p:sp>
      <p:sp>
        <p:nvSpPr>
          <p:cNvPr id="29" name="Text Placeholder 8"/>
          <p:cNvSpPr>
            <a:spLocks noGrp="1"/>
          </p:cNvSpPr>
          <p:nvPr>
            <p:ph type="body" sz="quarter" idx="21"/>
          </p:nvPr>
        </p:nvSpPr>
        <p:spPr>
          <a:xfrm>
            <a:off x="889001" y="5437299"/>
            <a:ext cx="13495506" cy="804899"/>
          </a:xfrm>
        </p:spPr>
        <p:txBody>
          <a:bodyPr anchor="ctr" anchorCtr="0"/>
          <a:lstStyle/>
          <a:p>
            <a:r>
              <a:rPr lang="en-US" sz="4400" b="1" dirty="0">
                <a:latin typeface="Palatino" charset="0"/>
                <a:ea typeface="Palatino" charset="0"/>
                <a:cs typeface="Palatino" charset="0"/>
              </a:rPr>
              <a:t>introduction</a:t>
            </a:r>
            <a:endParaRPr lang="en-US" sz="3600" b="1" dirty="0">
              <a:latin typeface="Palatino" charset="0"/>
              <a:ea typeface="Palatino" charset="0"/>
              <a:cs typeface="Palatino" charset="0"/>
            </a:endParaRPr>
          </a:p>
        </p:txBody>
      </p:sp>
      <p:sp>
        <p:nvSpPr>
          <p:cNvPr id="9" name="Text Placeholder 8"/>
          <p:cNvSpPr>
            <a:spLocks noGrp="1"/>
          </p:cNvSpPr>
          <p:nvPr>
            <p:ph type="body" sz="quarter" idx="21"/>
          </p:nvPr>
        </p:nvSpPr>
        <p:spPr>
          <a:xfrm>
            <a:off x="14630400" y="5461133"/>
            <a:ext cx="14296925" cy="804899"/>
          </a:xfrm>
        </p:spPr>
        <p:txBody>
          <a:bodyPr anchor="ctr" anchorCtr="0"/>
          <a:lstStyle/>
          <a:p>
            <a:r>
              <a:rPr lang="en-US" sz="4400" b="1" dirty="0">
                <a:latin typeface="Palatino" charset="0"/>
                <a:ea typeface="Palatino" charset="0"/>
                <a:cs typeface="Palatino" charset="0"/>
              </a:rPr>
              <a:t>The SELECTION CRITERIA</a:t>
            </a:r>
          </a:p>
        </p:txBody>
      </p:sp>
      <p:sp>
        <p:nvSpPr>
          <p:cNvPr id="58" name="Content Placeholder 2"/>
          <p:cNvSpPr>
            <a:spLocks noGrp="1"/>
          </p:cNvSpPr>
          <p:nvPr>
            <p:ph sz="quarter" idx="32"/>
          </p:nvPr>
        </p:nvSpPr>
        <p:spPr>
          <a:xfrm>
            <a:off x="29118735" y="6260728"/>
            <a:ext cx="13960967" cy="12232960"/>
          </a:xfrm>
          <a:solidFill>
            <a:schemeClr val="bg1">
              <a:alpha val="81000"/>
            </a:schemeClr>
          </a:solidFill>
        </p:spPr>
        <p:txBody>
          <a:bodyPr lIns="91440">
            <a:normAutofit/>
          </a:bodyPr>
          <a:lstStyle/>
          <a:p>
            <a:pPr marL="0" indent="0" algn="just">
              <a:buNone/>
            </a:pPr>
            <a:r>
              <a:rPr lang="en-US" sz="3200" dirty="0">
                <a:latin typeface="Palatino" charset="0"/>
                <a:ea typeface="Palatino" charset="0"/>
                <a:cs typeface="Palatino" charset="0"/>
              </a:rPr>
              <a:t>We implemented ratios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and calculated their values for each point of HERMES measurements. We find that the ratio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is always smaller than 1 for the choice of partonic kinematics we used, i.e. the average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mass and transverse momentum of order of 300 MeV.</a:t>
            </a:r>
            <a:r>
              <a:rPr lang="en-US" sz="3200" baseline="-25000" dirty="0">
                <a:latin typeface="Palatino" charset="0"/>
                <a:ea typeface="Palatino" charset="0"/>
                <a:cs typeface="Palatino" charset="0"/>
              </a:rPr>
              <a:t>  </a:t>
            </a:r>
            <a:r>
              <a:rPr lang="en-US" sz="3200" dirty="0">
                <a:latin typeface="Palatino" charset="0"/>
                <a:ea typeface="Palatino" charset="0"/>
                <a:cs typeface="Palatino" charset="0"/>
              </a:rPr>
              <a:t>Ratios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are presented in Fig. 5, where all HERMES data points are shown.</a:t>
            </a: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r>
              <a:rPr lang="en-US" sz="3200" dirty="0">
                <a:latin typeface="Palatino" charset="0"/>
                <a:ea typeface="Palatino" charset="0"/>
                <a:cs typeface="Palatino" charset="0"/>
              </a:rPr>
              <a:t>One can see that approximately 50% of HERMES data is such that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&lt; 1. </a:t>
            </a:r>
          </a:p>
          <a:p>
            <a:pPr marL="0" indent="0" algn="just">
              <a:buNone/>
            </a:pPr>
            <a:r>
              <a:rPr lang="en-US" sz="3200" dirty="0">
                <a:latin typeface="Palatino" charset="0"/>
                <a:ea typeface="Palatino" charset="0"/>
                <a:cs typeface="Palatino" charset="0"/>
              </a:rPr>
              <a:t>The size of ratios represents the magnitude of the errors associated with factorization, such that for large values of R, the errors become very big.</a:t>
            </a:r>
          </a:p>
          <a:p>
            <a:pPr marL="0" indent="0" algn="just">
              <a:buNone/>
            </a:pPr>
            <a:r>
              <a:rPr lang="en-US" sz="3200" dirty="0">
                <a:latin typeface="Palatino" charset="0"/>
                <a:ea typeface="Palatino" charset="0"/>
                <a:cs typeface="Palatino" charset="0"/>
              </a:rPr>
              <a:t>We also plot the data as function of </a:t>
            </a: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in Fig. 6 in order to identify the appropriate region of transverse momenta for the TMD description. As one can see from Fig. 6 the region of </a:t>
            </a: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&lt; 0.7 GeV is associated with TMD physics.</a:t>
            </a:r>
          </a:p>
          <a:p>
            <a:pPr marL="0" indent="0">
              <a:buNone/>
            </a:pPr>
            <a:endParaRPr lang="en-US" sz="3200" dirty="0">
              <a:latin typeface="Palatino"/>
              <a:ea typeface="Palatino" charset="0"/>
              <a:cs typeface="Palatino"/>
            </a:endParaRPr>
          </a:p>
          <a:p>
            <a:pPr marL="0" indent="0">
              <a:buNone/>
            </a:pPr>
            <a:endParaRPr lang="en-US" sz="3200" dirty="0">
              <a:latin typeface="Palatino" charset="0"/>
              <a:ea typeface="Palatino" charset="0"/>
              <a:cs typeface="Palatino" charset="0"/>
            </a:endParaRPr>
          </a:p>
        </p:txBody>
      </p:sp>
      <p:sp>
        <p:nvSpPr>
          <p:cNvPr id="36" name="TextBox 35"/>
          <p:cNvSpPr txBox="1"/>
          <p:nvPr/>
        </p:nvSpPr>
        <p:spPr>
          <a:xfrm>
            <a:off x="29138630" y="30328035"/>
            <a:ext cx="12700000" cy="1384995"/>
          </a:xfrm>
          <a:prstGeom prst="rect">
            <a:avLst/>
          </a:prstGeom>
          <a:noFill/>
        </p:spPr>
        <p:txBody>
          <a:bodyPr wrap="square" rtlCol="0">
            <a:spAutoFit/>
          </a:bodyPr>
          <a:lstStyle/>
          <a:p>
            <a:r>
              <a:rPr lang="en-US" sz="2800" dirty="0">
                <a:latin typeface="Palatino" charset="0"/>
                <a:ea typeface="Palatino" charset="0"/>
                <a:cs typeface="Palatino" charset="0"/>
              </a:rPr>
              <a:t>[1] </a:t>
            </a:r>
            <a:r>
              <a:rPr lang="en-US" sz="2800" dirty="0">
                <a:latin typeface="Palatino"/>
                <a:cs typeface="Palatino"/>
              </a:rPr>
              <a:t>M. </a:t>
            </a:r>
            <a:r>
              <a:rPr lang="en-US" sz="2800" dirty="0" err="1">
                <a:latin typeface="Palatino"/>
                <a:cs typeface="Palatino"/>
              </a:rPr>
              <a:t>Boglione</a:t>
            </a:r>
            <a:r>
              <a:rPr lang="en-US" sz="2800" dirty="0">
                <a:latin typeface="Palatino"/>
                <a:cs typeface="Palatino"/>
              </a:rPr>
              <a:t>, et al., Phys. Lett. </a:t>
            </a:r>
            <a:r>
              <a:rPr lang="en-US" sz="2800" b="1" dirty="0">
                <a:latin typeface="Palatino"/>
                <a:cs typeface="Palatino"/>
              </a:rPr>
              <a:t>B766</a:t>
            </a:r>
            <a:r>
              <a:rPr lang="en-US" sz="2800" dirty="0">
                <a:latin typeface="Palatino"/>
                <a:cs typeface="Palatino"/>
              </a:rPr>
              <a:t>, 245-253 (2017) </a:t>
            </a:r>
          </a:p>
          <a:p>
            <a:r>
              <a:rPr lang="en-US" sz="2800" dirty="0">
                <a:latin typeface="Palatino"/>
                <a:cs typeface="Palatino"/>
              </a:rPr>
              <a:t>[2]</a:t>
            </a:r>
            <a:r>
              <a:rPr lang="is-IS" sz="2800" dirty="0"/>
              <a:t> </a:t>
            </a:r>
            <a:r>
              <a:rPr lang="en-US" sz="2800" dirty="0">
                <a:latin typeface="Palatino"/>
                <a:cs typeface="Palatino"/>
              </a:rPr>
              <a:t>M. </a:t>
            </a:r>
            <a:r>
              <a:rPr lang="en-US" sz="2800" dirty="0" err="1">
                <a:latin typeface="Palatino"/>
                <a:cs typeface="Palatino"/>
              </a:rPr>
              <a:t>Boglione</a:t>
            </a:r>
            <a:r>
              <a:rPr lang="en-US" sz="2800" dirty="0">
                <a:latin typeface="Palatino"/>
                <a:cs typeface="Palatino"/>
              </a:rPr>
              <a:t>, et al</a:t>
            </a:r>
            <a:r>
              <a:rPr lang="en-US" sz="2800" dirty="0">
                <a:latin typeface="Palatino" charset="0"/>
                <a:ea typeface="Palatino" charset="0"/>
                <a:cs typeface="Palatino" charset="0"/>
              </a:rPr>
              <a:t>.,  </a:t>
            </a:r>
            <a:r>
              <a:rPr lang="de-DE" sz="2800" dirty="0" err="1">
                <a:latin typeface="Palatino" charset="0"/>
                <a:ea typeface="Palatino" charset="0"/>
                <a:cs typeface="Palatino" charset="0"/>
              </a:rPr>
              <a:t>e</a:t>
            </a:r>
            <a:r>
              <a:rPr lang="de-DE" sz="2800" dirty="0">
                <a:latin typeface="Palatino" charset="0"/>
                <a:ea typeface="Palatino" charset="0"/>
                <a:cs typeface="Palatino" charset="0"/>
              </a:rPr>
              <a:t>-Print: </a:t>
            </a:r>
            <a:r>
              <a:rPr lang="de-DE" sz="2800" b="1" dirty="0">
                <a:latin typeface="Palatino" charset="0"/>
                <a:ea typeface="Palatino" charset="0"/>
                <a:cs typeface="Palatino" charset="0"/>
                <a:hlinkClick r:id="rId9"/>
              </a:rPr>
              <a:t>arXiv:1904.12882</a:t>
            </a:r>
            <a:r>
              <a:rPr lang="de-DE" sz="2800" b="1" dirty="0">
                <a:latin typeface="Palatino" charset="0"/>
                <a:ea typeface="Palatino" charset="0"/>
                <a:cs typeface="Palatino" charset="0"/>
              </a:rPr>
              <a:t>, </a:t>
            </a:r>
            <a:r>
              <a:rPr lang="de-DE" sz="2800" dirty="0">
                <a:latin typeface="Palatino" charset="0"/>
                <a:ea typeface="Palatino" charset="0"/>
                <a:cs typeface="Palatino" charset="0"/>
              </a:rPr>
              <a:t>(2019)</a:t>
            </a:r>
            <a:endParaRPr lang="en-US" sz="2800" dirty="0">
              <a:latin typeface="Palatino" charset="0"/>
              <a:ea typeface="Palatino" charset="0"/>
              <a:cs typeface="Palatino" charset="0"/>
            </a:endParaRPr>
          </a:p>
          <a:p>
            <a:r>
              <a:rPr lang="en-US" sz="2800" dirty="0">
                <a:latin typeface="Palatino" charset="0"/>
                <a:ea typeface="Palatino" charset="0"/>
                <a:cs typeface="Palatino" charset="0"/>
              </a:rPr>
              <a:t>[3] </a:t>
            </a:r>
            <a:r>
              <a:rPr lang="en-US" sz="2800" dirty="0">
                <a:latin typeface="Palatino"/>
                <a:cs typeface="Palatino"/>
              </a:rPr>
              <a:t>A. </a:t>
            </a:r>
            <a:r>
              <a:rPr lang="en-US" sz="2800" dirty="0" err="1">
                <a:latin typeface="Palatino"/>
                <a:cs typeface="Palatino"/>
              </a:rPr>
              <a:t>Airapetian</a:t>
            </a:r>
            <a:r>
              <a:rPr lang="en-US" sz="2800" dirty="0">
                <a:latin typeface="Palatino"/>
                <a:cs typeface="Palatino"/>
              </a:rPr>
              <a:t>, et al., Phys. Rev. </a:t>
            </a:r>
            <a:r>
              <a:rPr lang="en-US" sz="2800" b="1" dirty="0">
                <a:latin typeface="Palatino"/>
                <a:cs typeface="Palatino"/>
              </a:rPr>
              <a:t>D87</a:t>
            </a:r>
            <a:r>
              <a:rPr lang="en-US" sz="2800" dirty="0">
                <a:latin typeface="Palatino"/>
                <a:cs typeface="Palatino"/>
              </a:rPr>
              <a:t>, 074029 (2013)</a:t>
            </a:r>
            <a:endParaRPr lang="en-US" sz="2800" dirty="0">
              <a:latin typeface="Palatino" pitchFamily="2" charset="77"/>
              <a:ea typeface="Palatino" pitchFamily="2" charset="77"/>
              <a:cs typeface="Times New Roman" panose="02020603050405020304" pitchFamily="18" charset="0"/>
            </a:endParaRPr>
          </a:p>
        </p:txBody>
      </p:sp>
      <p:pic>
        <p:nvPicPr>
          <p:cNvPr id="25" name="Picture 24"/>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9100409" y="8961416"/>
            <a:ext cx="8039099" cy="5359399"/>
          </a:xfrm>
          <a:prstGeom prst="rect">
            <a:avLst/>
          </a:prstGeom>
        </p:spPr>
      </p:pic>
      <p:pic>
        <p:nvPicPr>
          <p:cNvPr id="26" name="Picture 25"/>
          <p:cNvPicPr>
            <a:picLocks noChangeAspect="1"/>
          </p:cNvPicPr>
          <p:nvPr/>
        </p:nvPicPr>
        <p:blipFill>
          <a:blip r:embed="rId11"/>
          <a:stretch>
            <a:fillRect/>
          </a:stretch>
        </p:blipFill>
        <p:spPr>
          <a:xfrm>
            <a:off x="3119452" y="20538702"/>
            <a:ext cx="8870157" cy="3068883"/>
          </a:xfrm>
          <a:prstGeom prst="rect">
            <a:avLst/>
          </a:prstGeom>
        </p:spPr>
      </p:pic>
      <p:sp>
        <p:nvSpPr>
          <p:cNvPr id="82" name="TextBox 81"/>
          <p:cNvSpPr txBox="1"/>
          <p:nvPr/>
        </p:nvSpPr>
        <p:spPr>
          <a:xfrm>
            <a:off x="8867085" y="14870871"/>
            <a:ext cx="4880775" cy="3970318"/>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1: Schematic diagram of semi-inclusive deep inelastic scattering (SIDIS): a high-energy electron knocks a quark out of the nucleon. The quark forms a pion in the final state, which is detected along with the scattered electron.</a:t>
            </a:r>
          </a:p>
        </p:txBody>
      </p:sp>
      <p:sp>
        <p:nvSpPr>
          <p:cNvPr id="84" name="Content Placeholder 2"/>
          <p:cNvSpPr>
            <a:spLocks noGrp="1"/>
          </p:cNvSpPr>
          <p:nvPr>
            <p:ph sz="quarter" idx="32"/>
          </p:nvPr>
        </p:nvSpPr>
        <p:spPr>
          <a:xfrm>
            <a:off x="889001" y="25842642"/>
            <a:ext cx="14245035" cy="4734761"/>
          </a:xfrm>
          <a:solidFill>
            <a:schemeClr val="bg1">
              <a:alpha val="81000"/>
            </a:schemeClr>
          </a:solidFill>
        </p:spPr>
        <p:txBody>
          <a:bodyPr lIns="91440">
            <a:normAutofit/>
          </a:bodyPr>
          <a:lstStyle/>
          <a:p>
            <a:pPr marL="0" indent="0" algn="just">
              <a:buNone/>
            </a:pPr>
            <a:r>
              <a:rPr lang="en-US" sz="3200" dirty="0">
                <a:latin typeface="Palatino"/>
                <a:cs typeface="Palatino"/>
              </a:rPr>
              <a:t>The data used in this analysis is from the HERMES Collaboration.  The experiment scattered 27.6 GeV electrons on an </a:t>
            </a:r>
            <a:r>
              <a:rPr lang="en-US" sz="3200" dirty="0" err="1">
                <a:latin typeface="Palatino"/>
                <a:cs typeface="Palatino"/>
              </a:rPr>
              <a:t>unpolarized</a:t>
            </a:r>
            <a:r>
              <a:rPr lang="en-US" sz="3200" dirty="0">
                <a:latin typeface="Palatino"/>
                <a:cs typeface="Palatino"/>
              </a:rPr>
              <a:t> proton or deuteron target and detected either </a:t>
            </a:r>
            <a:r>
              <a:rPr lang="en-US" sz="3200" dirty="0" err="1">
                <a:latin typeface="Palatino"/>
                <a:cs typeface="Palatino"/>
              </a:rPr>
              <a:t>pions</a:t>
            </a:r>
            <a:r>
              <a:rPr lang="en-US" sz="3200" dirty="0">
                <a:latin typeface="Palatino"/>
                <a:cs typeface="Palatino"/>
              </a:rPr>
              <a:t> or kaons in the final state.  Measurements were made of the hadron multiplicity, defined as the ratio of the SIDIS to the inclusive DIS cross sections for a particular target </a:t>
            </a:r>
            <a:r>
              <a:rPr lang="en-US" sz="3200" i="1" dirty="0">
                <a:latin typeface="Palatino"/>
                <a:cs typeface="Palatino"/>
              </a:rPr>
              <a:t>n</a:t>
            </a:r>
            <a:r>
              <a:rPr lang="en-US" sz="3200" dirty="0">
                <a:latin typeface="Palatino"/>
                <a:cs typeface="Palatino"/>
              </a:rPr>
              <a:t> and hadron </a:t>
            </a:r>
            <a:r>
              <a:rPr lang="en-US" sz="3200" i="1" dirty="0">
                <a:latin typeface="Palatino"/>
                <a:cs typeface="Palatino"/>
              </a:rPr>
              <a:t>h</a:t>
            </a:r>
            <a:r>
              <a:rPr lang="en-US" sz="3200" dirty="0">
                <a:latin typeface="Palatino"/>
                <a:cs typeface="Palatino"/>
              </a:rPr>
              <a:t>. HERMES collected data for 1 &lt; </a:t>
            </a:r>
            <a:r>
              <a:rPr lang="en-US" sz="3200" i="1" dirty="0">
                <a:latin typeface="Palatino"/>
                <a:cs typeface="Palatino"/>
              </a:rPr>
              <a:t>Q</a:t>
            </a:r>
            <a:r>
              <a:rPr lang="en-US" sz="3200" i="1" baseline="30000" dirty="0">
                <a:latin typeface="Palatino"/>
                <a:cs typeface="Palatino"/>
              </a:rPr>
              <a:t>2</a:t>
            </a:r>
            <a:r>
              <a:rPr lang="en-US" sz="3200" dirty="0">
                <a:latin typeface="Palatino"/>
                <a:cs typeface="Palatino"/>
              </a:rPr>
              <a:t> &lt; 10 GeV</a:t>
            </a:r>
            <a:r>
              <a:rPr lang="en-US" sz="3200" baseline="30000" dirty="0">
                <a:latin typeface="Palatino"/>
                <a:cs typeface="Palatino"/>
              </a:rPr>
              <a:t>2</a:t>
            </a:r>
            <a:r>
              <a:rPr lang="en-US" sz="3200" dirty="0">
                <a:latin typeface="Palatino"/>
                <a:cs typeface="Palatino"/>
              </a:rPr>
              <a:t>, 0.023 &lt; </a:t>
            </a:r>
            <a:r>
              <a:rPr lang="en-US" sz="3200" i="1" dirty="0" err="1">
                <a:latin typeface="Palatino"/>
                <a:cs typeface="Palatino"/>
              </a:rPr>
              <a:t>x</a:t>
            </a:r>
            <a:r>
              <a:rPr lang="en-US" sz="3200" i="1" baseline="-25000" dirty="0" err="1">
                <a:latin typeface="Palatino"/>
                <a:cs typeface="Palatino"/>
              </a:rPr>
              <a:t>B</a:t>
            </a:r>
            <a:r>
              <a:rPr lang="en-US" sz="3200" dirty="0">
                <a:latin typeface="Palatino"/>
                <a:cs typeface="Palatino"/>
              </a:rPr>
              <a:t> &lt; 0.6, </a:t>
            </a:r>
          </a:p>
          <a:p>
            <a:pPr marL="0" indent="0" algn="just">
              <a:buNone/>
            </a:pP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&lt; 2 GeV, and 0.1 &lt; </a:t>
            </a:r>
            <a:r>
              <a:rPr lang="en-US" sz="3200" i="1" dirty="0" err="1">
                <a:latin typeface="Palatino"/>
                <a:cs typeface="Palatino"/>
              </a:rPr>
              <a:t>z</a:t>
            </a:r>
            <a:r>
              <a:rPr lang="en-US" sz="3200" i="1" baseline="-25000" dirty="0" err="1">
                <a:latin typeface="Palatino"/>
                <a:cs typeface="Palatino"/>
              </a:rPr>
              <a:t>h</a:t>
            </a:r>
            <a:r>
              <a:rPr lang="en-US" sz="3200" dirty="0">
                <a:latin typeface="Palatino"/>
                <a:cs typeface="Palatino"/>
              </a:rPr>
              <a:t> &lt; 0.9.  Some of the data is shown in Fig. 4.</a:t>
            </a:r>
          </a:p>
        </p:txBody>
      </p:sp>
      <p:sp>
        <p:nvSpPr>
          <p:cNvPr id="83" name="TextBox 82"/>
          <p:cNvSpPr txBox="1"/>
          <p:nvPr/>
        </p:nvSpPr>
        <p:spPr>
          <a:xfrm>
            <a:off x="14986612" y="12568281"/>
            <a:ext cx="5030484" cy="3539430"/>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3: Sketch of kinematical regions of SIDIS in terms of the produced hadron’s </a:t>
            </a:r>
            <a:r>
              <a:rPr lang="en-US" sz="2800" dirty="0" err="1">
                <a:latin typeface="Palatino" charset="0"/>
                <a:ea typeface="Palatino" charset="0"/>
                <a:cs typeface="Palatino" charset="0"/>
              </a:rPr>
              <a:t>Breit</a:t>
            </a:r>
            <a:r>
              <a:rPr lang="en-US" sz="2800" dirty="0">
                <a:latin typeface="Palatino" charset="0"/>
                <a:ea typeface="Palatino" charset="0"/>
                <a:cs typeface="Palatino" charset="0"/>
              </a:rPr>
              <a:t> frame rapidity and transverse momentum. In each region, the type of suppression factors that give factorization are shown. From Ref.[2]. </a:t>
            </a:r>
          </a:p>
        </p:txBody>
      </p:sp>
      <p:pic>
        <p:nvPicPr>
          <p:cNvPr id="85" name="Picture 84" descr="HERMES_Mult_2.jpe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361874" y="29851408"/>
            <a:ext cx="12116546" cy="2455255"/>
          </a:xfrm>
          <a:prstGeom prst="rect">
            <a:avLst/>
          </a:prstGeom>
        </p:spPr>
      </p:pic>
      <p:sp>
        <p:nvSpPr>
          <p:cNvPr id="86" name="TextBox 85"/>
          <p:cNvSpPr txBox="1"/>
          <p:nvPr/>
        </p:nvSpPr>
        <p:spPr>
          <a:xfrm rot="16200000">
            <a:off x="-159463" y="29906439"/>
            <a:ext cx="2518803" cy="461665"/>
          </a:xfrm>
          <a:prstGeom prst="rect">
            <a:avLst/>
          </a:prstGeom>
          <a:noFill/>
        </p:spPr>
        <p:txBody>
          <a:bodyPr wrap="square" rtlCol="0">
            <a:spAutoFit/>
          </a:bodyPr>
          <a:lstStyle/>
          <a:p>
            <a:r>
              <a:rPr lang="en-US" sz="2400" b="1" dirty="0"/>
              <a:t>Multiplicity</a:t>
            </a:r>
          </a:p>
        </p:txBody>
      </p:sp>
      <p:sp>
        <p:nvSpPr>
          <p:cNvPr id="87" name="TextBox 86"/>
          <p:cNvSpPr txBox="1"/>
          <p:nvPr/>
        </p:nvSpPr>
        <p:spPr>
          <a:xfrm>
            <a:off x="10254412" y="29398454"/>
            <a:ext cx="1248818" cy="461665"/>
          </a:xfrm>
          <a:prstGeom prst="rect">
            <a:avLst/>
          </a:prstGeom>
          <a:noFill/>
        </p:spPr>
        <p:txBody>
          <a:bodyPr wrap="square" rtlCol="0">
            <a:spAutoFit/>
          </a:bodyPr>
          <a:lstStyle/>
          <a:p>
            <a:r>
              <a:rPr lang="en-US" sz="2400" b="1" dirty="0" err="1"/>
              <a:t>kaon</a:t>
            </a:r>
            <a:endParaRPr lang="en-US" sz="2400" b="1" dirty="0"/>
          </a:p>
        </p:txBody>
      </p:sp>
      <p:sp>
        <p:nvSpPr>
          <p:cNvPr id="88" name="TextBox 87"/>
          <p:cNvSpPr txBox="1"/>
          <p:nvPr/>
        </p:nvSpPr>
        <p:spPr>
          <a:xfrm>
            <a:off x="4094989" y="29377288"/>
            <a:ext cx="1248818" cy="461665"/>
          </a:xfrm>
          <a:prstGeom prst="rect">
            <a:avLst/>
          </a:prstGeom>
          <a:noFill/>
        </p:spPr>
        <p:txBody>
          <a:bodyPr wrap="square" rtlCol="0">
            <a:spAutoFit/>
          </a:bodyPr>
          <a:lstStyle/>
          <a:p>
            <a:r>
              <a:rPr lang="en-US" sz="2400" b="1" dirty="0"/>
              <a:t>pion</a:t>
            </a:r>
          </a:p>
        </p:txBody>
      </p:sp>
      <p:sp>
        <p:nvSpPr>
          <p:cNvPr id="89" name="TextBox 88"/>
          <p:cNvSpPr txBox="1"/>
          <p:nvPr/>
        </p:nvSpPr>
        <p:spPr>
          <a:xfrm>
            <a:off x="986216" y="32081497"/>
            <a:ext cx="13136631" cy="523220"/>
          </a:xfrm>
          <a:prstGeom prst="rect">
            <a:avLst/>
          </a:prstGeom>
          <a:noFill/>
        </p:spPr>
        <p:txBody>
          <a:bodyPr wrap="square" rtlCol="0">
            <a:spAutoFit/>
          </a:bodyPr>
          <a:lstStyle/>
          <a:p>
            <a:r>
              <a:rPr lang="en-US" sz="2800" dirty="0">
                <a:latin typeface="Palatino"/>
                <a:cs typeface="Palatino"/>
              </a:rPr>
              <a:t>Figure 4: HERMES multiplicity data as 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Plots are from Ref. [3]</a:t>
            </a:r>
          </a:p>
        </p:txBody>
      </p:sp>
      <mc:AlternateContent xmlns:mc="http://schemas.openxmlformats.org/markup-compatibility/2006" xmlns:a14="http://schemas.microsoft.com/office/drawing/2010/main">
        <mc:Choice Requires="a14">
          <p:sp>
            <p:nvSpPr>
              <p:cNvPr id="90" name="TextBox 89"/>
              <p:cNvSpPr txBox="1"/>
              <p:nvPr/>
            </p:nvSpPr>
            <p:spPr>
              <a:xfrm>
                <a:off x="36756818" y="9387672"/>
                <a:ext cx="4874718" cy="3539430"/>
              </a:xfrm>
              <a:prstGeom prst="rect">
                <a:avLst/>
              </a:prstGeom>
              <a:noFill/>
            </p:spPr>
            <p:txBody>
              <a:bodyPr wrap="square" rtlCol="0">
                <a:spAutoFit/>
              </a:bodyPr>
              <a:lstStyle/>
              <a:p>
                <a:r>
                  <a:rPr lang="en-US" sz="2800" dirty="0">
                    <a:latin typeface="Palatino"/>
                    <a:cs typeface="Palatino"/>
                  </a:rPr>
                  <a:t>Figure 5: HERMES data as function of of </a:t>
                </a:r>
                <a:r>
                  <a:rPr lang="en-US" sz="2800" dirty="0">
                    <a:latin typeface="Palatino" charset="0"/>
                    <a:ea typeface="Palatino" charset="0"/>
                    <a:cs typeface="Palatino" charset="0"/>
                  </a:rPr>
                  <a:t>R</a:t>
                </a:r>
                <a:r>
                  <a:rPr lang="en-US" sz="2800" baseline="-25000" dirty="0">
                    <a:latin typeface="Palatino" charset="0"/>
                    <a:ea typeface="Palatino" charset="0"/>
                    <a:cs typeface="Palatino" charset="0"/>
                  </a:rPr>
                  <a:t>1</a:t>
                </a:r>
                <a:r>
                  <a:rPr lang="en-US" sz="2800" dirty="0">
                    <a:latin typeface="Palatino" charset="0"/>
                    <a:ea typeface="Palatino" charset="0"/>
                    <a:cs typeface="Palatino" charset="0"/>
                  </a:rPr>
                  <a:t>, R</a:t>
                </a:r>
                <a:r>
                  <a:rPr lang="en-US" sz="2800" baseline="-25000" dirty="0">
                    <a:latin typeface="Palatino" charset="0"/>
                    <a:ea typeface="Palatino" charset="0"/>
                    <a:cs typeface="Palatino" charset="0"/>
                  </a:rPr>
                  <a:t>2</a:t>
                </a:r>
                <a:r>
                  <a:rPr lang="en-US" sz="2800" dirty="0">
                    <a:latin typeface="Palatino" charset="0"/>
                    <a:ea typeface="Palatino" charset="0"/>
                    <a:cs typeface="Palatino" charset="0"/>
                  </a:rPr>
                  <a:t>. The choice of the color scheme is such that the blue color represents R </a:t>
                </a:r>
                <a14:m>
                  <m:oMath xmlns:m="http://schemas.openxmlformats.org/officeDocument/2006/math">
                    <m:r>
                      <a:rPr lang="en-US" sz="2800" i="1" dirty="0">
                        <a:latin typeface="Cambria Math" charset="0"/>
                        <a:ea typeface="Cambria Math" charset="0"/>
                        <a:cs typeface="Cambria Math" charset="0"/>
                      </a:rPr>
                      <m:t>≪</m:t>
                    </m:r>
                  </m:oMath>
                </a14:m>
                <a:r>
                  <a:rPr lang="en-US" sz="2800" dirty="0">
                    <a:latin typeface="Palatino" charset="0"/>
                    <a:ea typeface="Palatino" charset="0"/>
                    <a:cs typeface="Palatino" charset="0"/>
                  </a:rPr>
                  <a:t> 1, and red color represents R </a:t>
                </a:r>
                <a14:m>
                  <m:oMath xmlns:m="http://schemas.openxmlformats.org/officeDocument/2006/math">
                    <m:r>
                      <a:rPr lang="en-US" sz="2800" i="1" dirty="0">
                        <a:latin typeface="Cambria Math" charset="0"/>
                        <a:ea typeface="Cambria Math" charset="0"/>
                        <a:cs typeface="Cambria Math" charset="0"/>
                      </a:rPr>
                      <m:t>≫</m:t>
                    </m:r>
                  </m:oMath>
                </a14:m>
                <a:r>
                  <a:rPr lang="en-US" sz="2800" dirty="0">
                    <a:latin typeface="Palatino" charset="0"/>
                    <a:ea typeface="Palatino" charset="0"/>
                    <a:cs typeface="Palatino" charset="0"/>
                  </a:rPr>
                  <a:t> 1. Vertical lines correspond to R</a:t>
                </a:r>
                <a:r>
                  <a:rPr lang="en-US" sz="2800" baseline="-25000" dirty="0">
                    <a:latin typeface="Palatino" charset="0"/>
                    <a:ea typeface="Palatino" charset="0"/>
                    <a:cs typeface="Palatino" charset="0"/>
                  </a:rPr>
                  <a:t>1</a:t>
                </a:r>
                <a:r>
                  <a:rPr lang="en-US" sz="2800" dirty="0">
                    <a:latin typeface="Palatino" charset="0"/>
                    <a:ea typeface="Palatino" charset="0"/>
                    <a:cs typeface="Palatino" charset="0"/>
                  </a:rPr>
                  <a:t> =1 and R</a:t>
                </a:r>
                <a:r>
                  <a:rPr lang="en-US" sz="2800" baseline="-25000" dirty="0">
                    <a:latin typeface="Palatino" charset="0"/>
                    <a:ea typeface="Palatino" charset="0"/>
                    <a:cs typeface="Palatino" charset="0"/>
                  </a:rPr>
                  <a:t>2</a:t>
                </a:r>
                <a:r>
                  <a:rPr lang="en-US" sz="2800" dirty="0">
                    <a:latin typeface="Palatino" charset="0"/>
                    <a:ea typeface="Palatino" charset="0"/>
                    <a:cs typeface="Palatino" charset="0"/>
                  </a:rPr>
                  <a:t> = 1.</a:t>
                </a:r>
                <a:endParaRPr lang="en-US" sz="2800" dirty="0">
                  <a:latin typeface="Palatino"/>
                  <a:cs typeface="Palatino"/>
                </a:endParaRPr>
              </a:p>
            </p:txBody>
          </p:sp>
        </mc:Choice>
        <mc:Fallback xmlns="">
          <p:sp>
            <p:nvSpPr>
              <p:cNvPr id="90" name="TextBox 89"/>
              <p:cNvSpPr txBox="1">
                <a:spLocks noRot="1" noChangeAspect="1" noMove="1" noResize="1" noEditPoints="1" noAdjustHandles="1" noChangeArrowheads="1" noChangeShapeType="1" noTextEdit="1"/>
              </p:cNvSpPr>
              <p:nvPr/>
            </p:nvSpPr>
            <p:spPr>
              <a:xfrm>
                <a:off x="36756818" y="9387672"/>
                <a:ext cx="4874718" cy="3539430"/>
              </a:xfrm>
              <a:prstGeom prst="rect">
                <a:avLst/>
              </a:prstGeom>
              <a:blipFill rotWithShape="0">
                <a:blip r:embed="rId13"/>
                <a:stretch>
                  <a:fillRect l="-2628" t="-2065" b="-3614"/>
                </a:stretch>
              </a:blipFill>
            </p:spPr>
            <p:txBody>
              <a:bodyPr/>
              <a:lstStyle/>
              <a:p>
                <a:r>
                  <a:rPr lang="en-US">
                    <a:noFill/>
                  </a:rPr>
                  <a:t> </a:t>
                </a:r>
              </a:p>
            </p:txBody>
          </p:sp>
        </mc:Fallback>
      </mc:AlternateContent>
      <p:sp>
        <p:nvSpPr>
          <p:cNvPr id="92" name="Content Placeholder 2"/>
          <p:cNvSpPr>
            <a:spLocks noGrp="1"/>
          </p:cNvSpPr>
          <p:nvPr>
            <p:ph sz="quarter" idx="32"/>
          </p:nvPr>
        </p:nvSpPr>
        <p:spPr>
          <a:xfrm>
            <a:off x="15543299" y="25968099"/>
            <a:ext cx="13428494" cy="6377754"/>
          </a:xfrm>
          <a:solidFill>
            <a:schemeClr val="bg1">
              <a:alpha val="81000"/>
            </a:schemeClr>
          </a:solidFill>
        </p:spPr>
        <p:txBody>
          <a:bodyPr lIns="91440">
            <a:normAutofit/>
          </a:bodyPr>
          <a:lstStyle/>
          <a:p>
            <a:pPr marL="0" indent="0" algn="just">
              <a:buNone/>
            </a:pPr>
            <a:r>
              <a:rPr lang="en-US" sz="3200" dirty="0">
                <a:latin typeface="Palatino"/>
                <a:cs typeface="Palatino"/>
              </a:rPr>
              <a:t>We have successfully applied the </a:t>
            </a:r>
            <a:r>
              <a:rPr lang="en-US" sz="3200" dirty="0">
                <a:latin typeface="Palatino" charset="0"/>
                <a:ea typeface="Palatino" charset="0"/>
                <a:cs typeface="Palatino" charset="0"/>
              </a:rPr>
              <a:t>ratio criteria,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a:cs typeface="Palatino"/>
              </a:rPr>
              <a:t>, proposed in Ref. [2], to real  SIDIS data. Moreover, we have shown that the region of applicability of TMD factorization is compatible with naïve expectations, namely, low </a:t>
            </a:r>
            <a:r>
              <a:rPr lang="en-US" sz="3200" i="1" dirty="0" err="1">
                <a:latin typeface="Palatino"/>
                <a:cs typeface="Palatino"/>
              </a:rPr>
              <a:t>P</a:t>
            </a:r>
            <a:r>
              <a:rPr lang="en-US" sz="3200" i="1" baseline="-25000" dirty="0" err="1">
                <a:latin typeface="Palatino"/>
                <a:cs typeface="Palatino"/>
              </a:rPr>
              <a:t>hT</a:t>
            </a:r>
            <a:r>
              <a:rPr lang="en-US" sz="3200" i="1" dirty="0">
                <a:latin typeface="Palatino"/>
                <a:cs typeface="Palatino"/>
              </a:rPr>
              <a:t> </a:t>
            </a:r>
            <a:r>
              <a:rPr lang="en-US" sz="3200" dirty="0">
                <a:latin typeface="Palatino"/>
                <a:cs typeface="Palatino"/>
              </a:rPr>
              <a:t>region. We estimated that at least 50% of the data from HERMES measurements can be used in phenomenological analysis. In Fig. 6 we plot all available data grouping the points in existing </a:t>
            </a:r>
            <a:r>
              <a:rPr lang="en-US" sz="3200" i="1" dirty="0" err="1">
                <a:latin typeface="Palatino"/>
                <a:cs typeface="Palatino"/>
              </a:rPr>
              <a:t>x</a:t>
            </a:r>
            <a:r>
              <a:rPr lang="en-US" sz="3200" i="1" baseline="-25000" dirty="0" err="1">
                <a:latin typeface="Palatino"/>
                <a:cs typeface="Palatino"/>
              </a:rPr>
              <a:t>B</a:t>
            </a:r>
            <a:r>
              <a:rPr lang="en-US" sz="3200" dirty="0">
                <a:latin typeface="Palatino"/>
                <a:cs typeface="Palatino"/>
              </a:rPr>
              <a:t> bins and showing colored lines to guide the eye that connect the points for representative </a:t>
            </a:r>
            <a:r>
              <a:rPr lang="en-US" sz="3200" i="1" dirty="0" err="1">
                <a:latin typeface="Palatino"/>
                <a:cs typeface="Palatino"/>
              </a:rPr>
              <a:t>z</a:t>
            </a:r>
            <a:r>
              <a:rPr lang="en-US" sz="3200" i="1" baseline="-25000" dirty="0" err="1">
                <a:latin typeface="Palatino"/>
                <a:cs typeface="Palatino"/>
              </a:rPr>
              <a:t>h</a:t>
            </a:r>
            <a:r>
              <a:rPr lang="en-US" sz="3200" dirty="0">
                <a:latin typeface="Palatino"/>
                <a:cs typeface="Palatino"/>
              </a:rPr>
              <a:t> bins. One observes the characteristic “Gaussian shape” of TMDs, and in particular the maximum of the distributions belong to the TMD (current) region.</a:t>
            </a:r>
          </a:p>
        </p:txBody>
      </p:sp>
      <p:sp>
        <p:nvSpPr>
          <p:cNvPr id="34" name="Text Placeholder 8"/>
          <p:cNvSpPr>
            <a:spLocks noGrp="1"/>
          </p:cNvSpPr>
          <p:nvPr>
            <p:ph type="body" sz="quarter" idx="21"/>
          </p:nvPr>
        </p:nvSpPr>
        <p:spPr>
          <a:xfrm>
            <a:off x="986216" y="25234720"/>
            <a:ext cx="14167714" cy="729842"/>
          </a:xfrm>
        </p:spPr>
        <p:txBody>
          <a:bodyPr/>
          <a:lstStyle/>
          <a:p>
            <a:r>
              <a:rPr lang="en-US" sz="4400" b="1" dirty="0">
                <a:latin typeface="Palatino" charset="0"/>
                <a:ea typeface="Palatino" charset="0"/>
                <a:cs typeface="Palatino" charset="0"/>
              </a:rPr>
              <a:t>The EXPERIMENTAL DATA</a:t>
            </a:r>
          </a:p>
        </p:txBody>
      </p:sp>
      <p:sp>
        <p:nvSpPr>
          <p:cNvPr id="91" name="TextBox 90"/>
          <p:cNvSpPr txBox="1"/>
          <p:nvPr/>
        </p:nvSpPr>
        <p:spPr>
          <a:xfrm>
            <a:off x="16814800" y="18413836"/>
            <a:ext cx="24663400" cy="523220"/>
          </a:xfrm>
          <a:prstGeom prst="rect">
            <a:avLst/>
          </a:prstGeom>
          <a:solidFill>
            <a:schemeClr val="bg1">
              <a:alpha val="86000"/>
            </a:schemeClr>
          </a:solidFill>
          <a:effectLst/>
        </p:spPr>
        <p:txBody>
          <a:bodyPr wrap="square" rtlCol="0">
            <a:spAutoFit/>
          </a:bodyPr>
          <a:lstStyle/>
          <a:p>
            <a:pPr algn="ctr"/>
            <a:r>
              <a:rPr lang="en-US" sz="2800" dirty="0">
                <a:latin typeface="Palatino"/>
                <a:cs typeface="Palatino"/>
              </a:rPr>
              <a:t>Figure 6: All HERMES multiplicity data points as 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The color scheme is the same as in Fig. 5. </a:t>
            </a:r>
          </a:p>
        </p:txBody>
      </p:sp>
      <p:sp>
        <p:nvSpPr>
          <p:cNvPr id="77" name="Text Placeholder 8"/>
          <p:cNvSpPr>
            <a:spLocks noGrp="1"/>
          </p:cNvSpPr>
          <p:nvPr>
            <p:ph type="body" sz="quarter" idx="21"/>
          </p:nvPr>
        </p:nvSpPr>
        <p:spPr>
          <a:xfrm>
            <a:off x="29173217" y="5461133"/>
            <a:ext cx="13886589" cy="804899"/>
          </a:xfrm>
        </p:spPr>
        <p:txBody>
          <a:bodyPr anchor="ctr" anchorCtr="0"/>
          <a:lstStyle/>
          <a:p>
            <a:r>
              <a:rPr lang="en-US" sz="4400" b="1" dirty="0">
                <a:latin typeface="Palatino" charset="0"/>
                <a:ea typeface="Palatino" charset="0"/>
                <a:cs typeface="Palatino" charset="0"/>
              </a:rPr>
              <a:t>DATA Analysis</a:t>
            </a:r>
          </a:p>
        </p:txBody>
      </p:sp>
      <p:pic>
        <p:nvPicPr>
          <p:cNvPr id="40" name="Picture 39"/>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6645795" y="609130"/>
            <a:ext cx="7245405" cy="3284304"/>
          </a:xfrm>
          <a:prstGeom prst="rect">
            <a:avLst/>
          </a:prstGeom>
        </p:spPr>
      </p:pic>
      <p:pic>
        <p:nvPicPr>
          <p:cNvPr id="41" name="Picture 40"/>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06561" y="1176932"/>
            <a:ext cx="3118323" cy="3134621"/>
          </a:xfrm>
          <a:prstGeom prst="rect">
            <a:avLst/>
          </a:prstGeom>
        </p:spPr>
      </p:pic>
      <p:sp>
        <p:nvSpPr>
          <p:cNvPr id="57" name="Text Placeholder 8"/>
          <p:cNvSpPr>
            <a:spLocks noGrp="1"/>
          </p:cNvSpPr>
          <p:nvPr>
            <p:ph type="body" sz="quarter" idx="21"/>
          </p:nvPr>
        </p:nvSpPr>
        <p:spPr>
          <a:xfrm>
            <a:off x="15543299" y="25222266"/>
            <a:ext cx="27543098" cy="742296"/>
          </a:xfrm>
        </p:spPr>
        <p:txBody>
          <a:bodyPr/>
          <a:lstStyle/>
          <a:p>
            <a:r>
              <a:rPr lang="en-US" sz="4400" b="1" dirty="0">
                <a:latin typeface="Palatino" charset="0"/>
                <a:ea typeface="Palatino" charset="0"/>
                <a:cs typeface="Palatino" charset="0"/>
              </a:rPr>
              <a:t>Conclusions and outlook</a:t>
            </a:r>
          </a:p>
        </p:txBody>
      </p:sp>
      <p:sp>
        <p:nvSpPr>
          <p:cNvPr id="93" name="Content Placeholder 2"/>
          <p:cNvSpPr>
            <a:spLocks noGrp="1"/>
          </p:cNvSpPr>
          <p:nvPr>
            <p:ph sz="quarter" idx="32"/>
          </p:nvPr>
        </p:nvSpPr>
        <p:spPr>
          <a:xfrm>
            <a:off x="29311500" y="26038924"/>
            <a:ext cx="13428494" cy="2168910"/>
          </a:xfrm>
          <a:solidFill>
            <a:schemeClr val="bg1">
              <a:alpha val="81000"/>
            </a:schemeClr>
          </a:solidFill>
        </p:spPr>
        <p:txBody>
          <a:bodyPr lIns="91440">
            <a:normAutofit lnSpcReduction="10000"/>
          </a:bodyPr>
          <a:lstStyle/>
          <a:p>
            <a:pPr marL="0" indent="0" algn="just">
              <a:buNone/>
            </a:pPr>
            <a:r>
              <a:rPr lang="en-US" sz="3200" dirty="0">
                <a:latin typeface="Palatino"/>
                <a:cs typeface="Palatino"/>
              </a:rPr>
              <a:t>The next step step of our analysis will be to include a phenomenological fit of the data and to extract the underlying TMDs. We will also investigate the influence of the choice of parton kinematics on the ratios, and the subsequent determination </a:t>
            </a:r>
            <a:r>
              <a:rPr lang="en-US" sz="3200">
                <a:latin typeface="Palatino"/>
                <a:cs typeface="Palatino"/>
              </a:rPr>
              <a:t>of TMDs.</a:t>
            </a:r>
            <a:endParaRPr lang="en-US" sz="3200" dirty="0">
              <a:latin typeface="Palatino"/>
              <a:cs typeface="Palatino"/>
            </a:endParaRPr>
          </a:p>
        </p:txBody>
      </p:sp>
      <p:pic>
        <p:nvPicPr>
          <p:cNvPr id="5" name="Picture 4"/>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6294384" y="18887373"/>
            <a:ext cx="25423237" cy="6331896"/>
          </a:xfrm>
          <a:prstGeom prst="rect">
            <a:avLst/>
          </a:prstGeom>
        </p:spPr>
      </p:pic>
    </p:spTree>
    <p:extLst>
      <p:ext uri="{BB962C8B-B14F-4D97-AF65-F5344CB8AC3E}">
        <p14:creationId xmlns:p14="http://schemas.microsoft.com/office/powerpoint/2010/main" val="931198942"/>
      </p:ext>
    </p:extLst>
  </p:cSld>
  <p:clrMapOvr>
    <a:masterClrMapping/>
  </p:clrMapOvr>
</p:sld>
</file>

<file path=ppt/theme/theme1.xml><?xml version="1.0" encoding="utf-8"?>
<a:theme xmlns:a="http://schemas.openxmlformats.org/drawingml/2006/main" name="Medical Poster">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sz="6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6000" dirty="0" err="1" smtClean="0"/>
        </a:defPPr>
      </a:lstStyle>
    </a:txDef>
  </a:objectDefaults>
  <a:extraClrSchemeLst/>
  <a:extLst>
    <a:ext uri="{05A4C25C-085E-4340-85A3-A5531E510DB2}">
      <thm15:themeFamily xmlns:thm15="http://schemas.microsoft.com/office/thememl/2012/main" name="Poster (blue and brown design).potx" id="{D3AB00A0-17A8-42E3-B47F-1AD0345D7510}" vid="{AFE1B28E-9149-4462-921E-2E31ABA0912E}"/>
    </a:ext>
  </a:extLst>
</a:theme>
</file>

<file path=ppt/theme/theme2.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A1110015-E380-4C53-980C-698226C61CA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1241</Words>
  <Application>Microsoft Macintosh PowerPoint</Application>
  <PresentationFormat>Custom</PresentationFormat>
  <Paragraphs>83</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Calibri</vt:lpstr>
      <vt:lpstr>Calibri Light</vt:lpstr>
      <vt:lpstr>Cambria</vt:lpstr>
      <vt:lpstr>Cambria Math</vt:lpstr>
      <vt:lpstr>Palatino</vt:lpstr>
      <vt:lpstr>Times New Roman</vt:lpstr>
      <vt:lpstr>Arial</vt:lpstr>
      <vt:lpstr>Medical Poster</vt:lpstr>
      <vt:lpstr>Collinearity criteria for transverse momentum dependent distributions in SIDIS: Study of the origin of Semi-Inclusive Deep Inelastic Scattering (SIDIS) </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pion production data in electron-hadron scattering at JLAB using the TMD Parton Model Formalism</dc:title>
  <dc:creator/>
  <cp:keywords/>
  <cp:lastModifiedBy/>
  <cp:revision>2</cp:revision>
  <cp:lastPrinted>2018-04-20T17:24:12Z</cp:lastPrinted>
  <dcterms:modified xsi:type="dcterms:W3CDTF">2019-10-09T15:11:58Z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TC040015519991</vt:lpwstr>
  </property>
</Properties>
</file>

<file path=docProps/thumbnail.jpeg>
</file>